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comments/comment7.xml" ContentType="application/vnd.openxmlformats-officedocument.presentationml.comments+xml"/>
  <Override PartName="/ppt/notesSlides/notesSlide15.xml" ContentType="application/vnd.openxmlformats-officedocument.presentationml.notesSlide+xml"/>
  <Override PartName="/ppt/comments/comment8.xml" ContentType="application/vnd.openxmlformats-officedocument.presentationml.comments+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comments/comment10.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1.xml" ContentType="application/vnd.openxmlformats-officedocument.presentationml.comments+xml"/>
  <Override PartName="/ppt/notesSlides/notesSlide21.xml" ContentType="application/vnd.openxmlformats-officedocument.presentationml.notesSlide+xml"/>
  <Override PartName="/ppt/comments/comment1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3.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6"/>
  </p:notesMasterIdLst>
  <p:handoutMasterIdLst>
    <p:handoutMasterId r:id="rId37"/>
  </p:handoutMasterIdLst>
  <p:sldIdLst>
    <p:sldId id="288" r:id="rId2"/>
    <p:sldId id="291" r:id="rId3"/>
    <p:sldId id="289" r:id="rId4"/>
    <p:sldId id="300" r:id="rId5"/>
    <p:sldId id="327" r:id="rId6"/>
    <p:sldId id="293" r:id="rId7"/>
    <p:sldId id="301" r:id="rId8"/>
    <p:sldId id="302" r:id="rId9"/>
    <p:sldId id="295" r:id="rId10"/>
    <p:sldId id="305" r:id="rId11"/>
    <p:sldId id="304" r:id="rId12"/>
    <p:sldId id="307" r:id="rId13"/>
    <p:sldId id="310" r:id="rId14"/>
    <p:sldId id="303" r:id="rId15"/>
    <p:sldId id="308" r:id="rId16"/>
    <p:sldId id="311" r:id="rId17"/>
    <p:sldId id="309" r:id="rId18"/>
    <p:sldId id="326" r:id="rId19"/>
    <p:sldId id="331" r:id="rId20"/>
    <p:sldId id="330" r:id="rId21"/>
    <p:sldId id="328" r:id="rId22"/>
    <p:sldId id="312" r:id="rId23"/>
    <p:sldId id="315" r:id="rId24"/>
    <p:sldId id="325" r:id="rId25"/>
    <p:sldId id="296" r:id="rId26"/>
    <p:sldId id="321" r:id="rId27"/>
    <p:sldId id="333" r:id="rId28"/>
    <p:sldId id="339" r:id="rId29"/>
    <p:sldId id="340" r:id="rId30"/>
    <p:sldId id="341" r:id="rId31"/>
    <p:sldId id="318" r:id="rId32"/>
    <p:sldId id="299" r:id="rId33"/>
    <p:sldId id="298" r:id="rId34"/>
    <p:sldId id="338"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2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CD646"/>
    <a:srgbClr val="22F25D"/>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7" autoAdjust="0"/>
    <p:restoredTop sz="87245" autoAdjust="0"/>
  </p:normalViewPr>
  <p:slideViewPr>
    <p:cSldViewPr>
      <p:cViewPr>
        <p:scale>
          <a:sx n="66" d="100"/>
          <a:sy n="66" d="100"/>
        </p:scale>
        <p:origin x="-1460" y="-48"/>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2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4:18.308" idx="17">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א'/טבת/תשע"ח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א'/טבת/תשע"ח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352473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236103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9777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3293874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128971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12774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372995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271054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1933334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132327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70412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4192725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1517900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23</a:t>
            </a:fld>
            <a:endParaRPr lang="he-IL"/>
          </a:p>
        </p:txBody>
      </p:sp>
    </p:spTree>
    <p:extLst>
      <p:ext uri="{BB962C8B-B14F-4D97-AF65-F5344CB8AC3E}">
        <p14:creationId xmlns:p14="http://schemas.microsoft.com/office/powerpoint/2010/main" val="132625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24</a:t>
            </a:fld>
            <a:endParaRPr lang="he-IL"/>
          </a:p>
        </p:txBody>
      </p:sp>
    </p:spTree>
    <p:extLst>
      <p:ext uri="{BB962C8B-B14F-4D97-AF65-F5344CB8AC3E}">
        <p14:creationId xmlns:p14="http://schemas.microsoft.com/office/powerpoint/2010/main" val="375289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smtClean="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25</a:t>
            </a:fld>
            <a:endParaRPr lang="he-IL"/>
          </a:p>
        </p:txBody>
      </p:sp>
    </p:spTree>
    <p:extLst>
      <p:ext uri="{BB962C8B-B14F-4D97-AF65-F5344CB8AC3E}">
        <p14:creationId xmlns:p14="http://schemas.microsoft.com/office/powerpoint/2010/main" val="2923512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26</a:t>
            </a:fld>
            <a:endParaRPr lang="he-IL"/>
          </a:p>
        </p:txBody>
      </p:sp>
    </p:spTree>
    <p:extLst>
      <p:ext uri="{BB962C8B-B14F-4D97-AF65-F5344CB8AC3E}">
        <p14:creationId xmlns:p14="http://schemas.microsoft.com/office/powerpoint/2010/main" val="2809633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27</a:t>
            </a:fld>
            <a:endParaRPr lang="he-IL"/>
          </a:p>
        </p:txBody>
      </p:sp>
    </p:spTree>
    <p:extLst>
      <p:ext uri="{BB962C8B-B14F-4D97-AF65-F5344CB8AC3E}">
        <p14:creationId xmlns:p14="http://schemas.microsoft.com/office/powerpoint/2010/main" val="3424982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28</a:t>
            </a:fld>
            <a:endParaRPr lang="he-IL"/>
          </a:p>
        </p:txBody>
      </p:sp>
    </p:spTree>
    <p:extLst>
      <p:ext uri="{BB962C8B-B14F-4D97-AF65-F5344CB8AC3E}">
        <p14:creationId xmlns:p14="http://schemas.microsoft.com/office/powerpoint/2010/main" val="125820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29</a:t>
            </a:fld>
            <a:endParaRPr lang="he-IL"/>
          </a:p>
        </p:txBody>
      </p:sp>
    </p:spTree>
    <p:extLst>
      <p:ext uri="{BB962C8B-B14F-4D97-AF65-F5344CB8AC3E}">
        <p14:creationId xmlns:p14="http://schemas.microsoft.com/office/powerpoint/2010/main" val="349092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528854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30</a:t>
            </a:fld>
            <a:endParaRPr lang="he-IL"/>
          </a:p>
        </p:txBody>
      </p:sp>
    </p:spTree>
    <p:extLst>
      <p:ext uri="{BB962C8B-B14F-4D97-AF65-F5344CB8AC3E}">
        <p14:creationId xmlns:p14="http://schemas.microsoft.com/office/powerpoint/2010/main" val="328410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31</a:t>
            </a:fld>
            <a:endParaRPr lang="he-IL"/>
          </a:p>
        </p:txBody>
      </p:sp>
    </p:spTree>
    <p:extLst>
      <p:ext uri="{BB962C8B-B14F-4D97-AF65-F5344CB8AC3E}">
        <p14:creationId xmlns:p14="http://schemas.microsoft.com/office/powerpoint/2010/main" val="565712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smtClean="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32</a:t>
            </a:fld>
            <a:endParaRPr lang="he-IL"/>
          </a:p>
        </p:txBody>
      </p:sp>
    </p:spTree>
    <p:extLst>
      <p:ext uri="{BB962C8B-B14F-4D97-AF65-F5344CB8AC3E}">
        <p14:creationId xmlns:p14="http://schemas.microsoft.com/office/powerpoint/2010/main" val="3489114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33</a:t>
            </a:fld>
            <a:endParaRPr lang="he-IL"/>
          </a:p>
        </p:txBody>
      </p:sp>
    </p:spTree>
    <p:extLst>
      <p:ext uri="{BB962C8B-B14F-4D97-AF65-F5344CB8AC3E}">
        <p14:creationId xmlns:p14="http://schemas.microsoft.com/office/powerpoint/2010/main" val="3847021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34</a:t>
            </a:fld>
            <a:endParaRPr lang="he-IL"/>
          </a:p>
        </p:txBody>
      </p:sp>
    </p:spTree>
    <p:extLst>
      <p:ext uri="{BB962C8B-B14F-4D97-AF65-F5344CB8AC3E}">
        <p14:creationId xmlns:p14="http://schemas.microsoft.com/office/powerpoint/2010/main" val="56784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54486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194880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33146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0"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9184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83546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69833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12/19/2017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25.png"/><Relationship Id="rId7"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18" Type="http://schemas.openxmlformats.org/officeDocument/2006/relationships/image" Target="../media/image250.png"/><Relationship Id="rId3" Type="http://schemas.openxmlformats.org/officeDocument/2006/relationships/image" Target="../media/image27.png"/><Relationship Id="rId21" Type="http://schemas.openxmlformats.org/officeDocument/2006/relationships/image" Target="../media/image28.png"/><Relationship Id="rId17" Type="http://schemas.openxmlformats.org/officeDocument/2006/relationships/image" Target="../media/image24.png"/><Relationship Id="rId2" Type="http://schemas.openxmlformats.org/officeDocument/2006/relationships/notesSlide" Target="../notesSlides/notesSlide15.xml"/><Relationship Id="rId16" Type="http://schemas.openxmlformats.org/officeDocument/2006/relationships/image" Target="../media/image17.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0.png"/><Relationship Id="rId15" Type="http://schemas.openxmlformats.org/officeDocument/2006/relationships/image" Target="../media/image260.png"/><Relationship Id="rId5" Type="http://schemas.openxmlformats.org/officeDocument/2006/relationships/image" Target="../media/image190.png"/><Relationship Id="rId19" Type="http://schemas.openxmlformats.org/officeDocument/2006/relationships/image" Target="../media/image271.png"/><Relationship Id="rId22"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emf"/><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30.emf"/><Relationship Id="rId9"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image" Target="../media/image270.png"/><Relationship Id="rId7"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80.png"/></Relationships>
</file>

<file path=ppt/slides/_rels/slide18.xml.rels><?xml version="1.0" encoding="UTF-8" standalone="yes"?>
<Relationships xmlns="http://schemas.openxmlformats.org/package/2006/relationships"><Relationship Id="rId1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60.png"/><Relationship Id="rId17"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15" Type="http://schemas.openxmlformats.org/officeDocument/2006/relationships/image" Target="../media/image260.png"/><Relationship Id="rId19" Type="http://schemas.openxmlformats.org/officeDocument/2006/relationships/image" Target="../media/image4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7.png"/><Relationship Id="rId1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9.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6.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png"/><Relationship Id="rId19"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comments" Target="../comments/comment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7.png"/><Relationship Id="rId4" Type="http://schemas.openxmlformats.org/officeDocument/2006/relationships/image" Target="../media/image50.emf"/></Relationships>
</file>

<file path=ppt/slides/_rels/slide2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emf"/><Relationship Id="rId7"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51.emf"/><Relationship Id="rId4" Type="http://schemas.openxmlformats.org/officeDocument/2006/relationships/image" Target="../media/image30.emf"/><Relationship Id="rId9" Type="http://schemas.openxmlformats.org/officeDocument/2006/relationships/comments" Target="../comments/commen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8.jpeg"/><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Midterm Presentation</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Winter,  2017</a:t>
            </a:r>
            <a:endParaRPr lang="en-US" sz="2000" dirty="0">
              <a:solidFill>
                <a:srgbClr val="002060"/>
              </a:solidFill>
              <a:cs typeface="+mj-cs"/>
            </a:endParaRPr>
          </a:p>
          <a:p>
            <a:pPr algn="l" rtl="0"/>
            <a:r>
              <a:rPr lang="en-US" sz="2000" dirty="0" smtClean="0">
                <a:solidFill>
                  <a:srgbClr val="002060"/>
                </a:solidFill>
                <a:cs typeface="+mj-cs"/>
              </a:rPr>
              <a:t>Date:   20/12/2017</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9" name="Title 1"/>
          <p:cNvSpPr>
            <a:spLocks noGrp="1"/>
          </p:cNvSpPr>
          <p:nvPr>
            <p:ph type="title"/>
          </p:nvPr>
        </p:nvSpPr>
        <p:spPr>
          <a:xfrm>
            <a:off x="495300" y="533400"/>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636"/>
            <a:ext cx="8229600" cy="1143000"/>
          </a:xfrm>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229600" cy="5029200"/>
              </a:xfrm>
            </p:spPr>
            <p:txBody>
              <a:bodyPr>
                <a:noAutofit/>
              </a:bodyPr>
              <a:lstStyle/>
              <a:p>
                <a:pPr marL="0" indent="0" algn="just">
                  <a:buNone/>
                </a:pPr>
                <a:r>
                  <a:rPr lang="en-US" sz="2000" dirty="0" smtClean="0">
                    <a:solidFill>
                      <a:srgbClr val="002060"/>
                    </a:solidFill>
                  </a:rPr>
                  <a:t>A </a:t>
                </a:r>
                <a:r>
                  <a:rPr lang="en-US" sz="2000" dirty="0">
                    <a:solidFill>
                      <a:srgbClr val="002060"/>
                    </a:solidFill>
                  </a:rPr>
                  <a:t>common </a:t>
                </a:r>
                <a:r>
                  <a:rPr lang="en-US" sz="2000" dirty="0" smtClean="0">
                    <a:solidFill>
                      <a:srgbClr val="002060"/>
                    </a:solidFill>
                  </a:rPr>
                  <a:t>statistical </a:t>
                </a:r>
                <a:r>
                  <a:rPr lang="en-US" sz="2000" dirty="0">
                    <a:solidFill>
                      <a:srgbClr val="002060"/>
                    </a:solidFill>
                  </a:rPr>
                  <a:t>feature </a:t>
                </a:r>
                <a:r>
                  <a:rPr lang="en-US" sz="2000" dirty="0" smtClean="0">
                    <a:solidFill>
                      <a:srgbClr val="002060"/>
                    </a:solidFill>
                  </a:rPr>
                  <a:t>known to provide good results is  the covariance.</a:t>
                </a:r>
                <a:endParaRPr lang="en-US" sz="2000" dirty="0">
                  <a:solidFill>
                    <a:srgbClr val="002060"/>
                  </a:solidFill>
                </a:endParaRPr>
              </a:p>
              <a:p>
                <a:pPr marL="0" indent="0" algn="just">
                  <a:buNone/>
                </a:pPr>
                <a14:m>
                  <m:oMath xmlns:m="http://schemas.openxmlformats.org/officeDocument/2006/math">
                    <m:r>
                      <a:rPr lang="en-US" sz="2000" i="1" dirty="0" smtClean="0">
                        <a:solidFill>
                          <a:srgbClr val="002060"/>
                        </a:solidFill>
                        <a:latin typeface="Cambria Math"/>
                      </a:rPr>
                      <m:t>𝐶𝑜𝑣</m:t>
                    </m:r>
                    <m:r>
                      <a:rPr lang="en-US" sz="2000" i="1" dirty="0" smtClean="0">
                        <a:solidFill>
                          <a:srgbClr val="002060"/>
                        </a:solidFill>
                        <a:latin typeface="Cambria Math"/>
                      </a:rPr>
                      <m:t>(</m:t>
                    </m:r>
                    <m:r>
                      <a:rPr lang="en-US" sz="2000" i="1" dirty="0" smtClean="0">
                        <a:solidFill>
                          <a:srgbClr val="002060"/>
                        </a:solidFill>
                        <a:latin typeface="Cambria Math"/>
                      </a:rPr>
                      <m:t>𝑋</m:t>
                    </m:r>
                    <m:r>
                      <a:rPr lang="en-US" sz="2000" i="1" dirty="0" smtClean="0">
                        <a:solidFill>
                          <a:srgbClr val="002060"/>
                        </a:solidFill>
                        <a:latin typeface="Cambria Math"/>
                      </a:rPr>
                      <m:t>) </m:t>
                    </m:r>
                  </m:oMath>
                </a14:m>
                <a:r>
                  <a:rPr lang="en-US" sz="2000" dirty="0">
                    <a:solidFill>
                      <a:srgbClr val="002060"/>
                    </a:solidFill>
                  </a:rPr>
                  <a:t>for trial </a:t>
                </a:r>
                <a14:m>
                  <m:oMath xmlns:m="http://schemas.openxmlformats.org/officeDocument/2006/math">
                    <m:r>
                      <a:rPr lang="en-US" sz="2000" i="1" dirty="0" smtClean="0">
                        <a:solidFill>
                          <a:srgbClr val="002060"/>
                        </a:solidFill>
                        <a:latin typeface="Cambria Math"/>
                      </a:rPr>
                      <m:t>𝑋</m:t>
                    </m:r>
                  </m:oMath>
                </a14:m>
                <a:r>
                  <a:rPr lang="en-US" sz="2000" dirty="0">
                    <a:solidFill>
                      <a:srgbClr val="002060"/>
                    </a:solidFill>
                  </a:rPr>
                  <a:t> </a:t>
                </a:r>
                <a:r>
                  <a:rPr lang="en-US" sz="2000" dirty="0" smtClean="0">
                    <a:solidFill>
                      <a:srgbClr val="002060"/>
                    </a:solidFill>
                  </a:rPr>
                  <a:t>is </a:t>
                </a:r>
                <a:r>
                  <a:rPr lang="en-US" sz="2000" dirty="0">
                    <a:solidFill>
                      <a:srgbClr val="002060"/>
                    </a:solidFill>
                  </a:rPr>
                  <a:t>defined by</a:t>
                </a:r>
                <a:r>
                  <a:rPr lang="en-US" sz="2000" dirty="0" smtClean="0">
                    <a:solidFill>
                      <a:srgbClr val="002060"/>
                    </a:solidFill>
                  </a:rPr>
                  <a:t>:     </a:t>
                </a:r>
                <a14:m>
                  <m:oMath xmlns:m="http://schemas.openxmlformats.org/officeDocument/2006/math">
                    <m:r>
                      <a:rPr lang="en-US" sz="2000" i="1">
                        <a:solidFill>
                          <a:srgbClr val="002060"/>
                        </a:solidFill>
                        <a:latin typeface="Cambria Math"/>
                      </a:rPr>
                      <m:t>∑</m:t>
                    </m:r>
                    <m:r>
                      <a:rPr lang="en-US" sz="2000">
                        <a:solidFill>
                          <a:srgbClr val="002060"/>
                        </a:solidFill>
                        <a:latin typeface="Cambria Math"/>
                      </a:rPr>
                      <m:t>=</m:t>
                    </m:r>
                    <m:r>
                      <a:rPr lang="en-US" sz="2000" i="1">
                        <a:solidFill>
                          <a:srgbClr val="002060"/>
                        </a:solidFill>
                        <a:latin typeface="Cambria Math"/>
                      </a:rPr>
                      <m:t>𝐸</m:t>
                    </m:r>
                    <m:r>
                      <a:rPr lang="en-US" sz="2000" i="1">
                        <a:solidFill>
                          <a:srgbClr val="002060"/>
                        </a:solidFill>
                        <a:latin typeface="Cambria Math"/>
                      </a:rPr>
                      <m:t>[</m:t>
                    </m:r>
                    <m:d>
                      <m:dPr>
                        <m:ctrlPr>
                          <a:rPr lang="en-US" sz="2000" i="1">
                            <a:solidFill>
                              <a:srgbClr val="002060"/>
                            </a:solidFill>
                            <a:latin typeface="Cambria Math"/>
                          </a:rPr>
                        </m:ctrlPr>
                      </m:dPr>
                      <m:e>
                        <m:r>
                          <a:rPr lang="en-US" sz="2000" i="1">
                            <a:solidFill>
                              <a:srgbClr val="002060"/>
                            </a:solidFill>
                            <a:latin typeface="Cambria Math"/>
                          </a:rPr>
                          <m:t>𝑋</m:t>
                        </m:r>
                        <m:r>
                          <a:rPr lang="en-US" sz="2000" i="1">
                            <a:solidFill>
                              <a:srgbClr val="002060"/>
                            </a:solidFill>
                            <a:latin typeface="Cambria Math"/>
                          </a:rPr>
                          <m:t>−</m:t>
                        </m:r>
                        <m:r>
                          <a:rPr lang="en-US" sz="2000" i="1">
                            <a:solidFill>
                              <a:srgbClr val="002060"/>
                            </a:solidFill>
                            <a:latin typeface="Cambria Math"/>
                          </a:rPr>
                          <m:t>𝐸𝑋</m:t>
                        </m:r>
                      </m:e>
                    </m:d>
                    <m:sSup>
                      <m:sSupPr>
                        <m:ctrlPr>
                          <a:rPr lang="en-US" sz="2000" i="1">
                            <a:solidFill>
                              <a:srgbClr val="002060"/>
                            </a:solidFill>
                            <a:latin typeface="Cambria Math"/>
                          </a:rPr>
                        </m:ctrlPr>
                      </m:sSupPr>
                      <m:e>
                        <m:d>
                          <m:dPr>
                            <m:ctrlPr>
                              <a:rPr lang="en-US" sz="2000" i="1">
                                <a:solidFill>
                                  <a:srgbClr val="002060"/>
                                </a:solidFill>
                                <a:latin typeface="Cambria Math"/>
                              </a:rPr>
                            </m:ctrlPr>
                          </m:dPr>
                          <m:e>
                            <m:r>
                              <a:rPr lang="en-US" sz="2000" i="1">
                                <a:solidFill>
                                  <a:srgbClr val="002060"/>
                                </a:solidFill>
                                <a:latin typeface="Cambria Math"/>
                              </a:rPr>
                              <m:t>𝑋</m:t>
                            </m:r>
                            <m:r>
                              <a:rPr lang="en-US" sz="2000" i="1">
                                <a:solidFill>
                                  <a:srgbClr val="002060"/>
                                </a:solidFill>
                                <a:latin typeface="Cambria Math"/>
                              </a:rPr>
                              <m:t>−</m:t>
                            </m:r>
                            <m:r>
                              <a:rPr lang="en-US" sz="2000" i="1">
                                <a:solidFill>
                                  <a:srgbClr val="002060"/>
                                </a:solidFill>
                                <a:latin typeface="Cambria Math"/>
                              </a:rPr>
                              <m:t>𝐸𝑋</m:t>
                            </m:r>
                          </m:e>
                        </m:d>
                      </m:e>
                      <m:sup>
                        <m:r>
                          <a:rPr lang="en-US" sz="2000" i="1">
                            <a:solidFill>
                              <a:srgbClr val="002060"/>
                            </a:solidFill>
                            <a:latin typeface="Cambria Math"/>
                          </a:rPr>
                          <m:t>𝑇</m:t>
                        </m:r>
                      </m:sup>
                    </m:sSup>
                    <m:r>
                      <a:rPr lang="en-US" sz="2000" i="1">
                        <a:solidFill>
                          <a:srgbClr val="002060"/>
                        </a:solidFill>
                        <a:latin typeface="Cambria Math"/>
                      </a:rPr>
                      <m:t>]</m:t>
                    </m:r>
                  </m:oMath>
                </a14:m>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r>
                  <a:rPr lang="en-US" sz="2000" dirty="0" smtClean="0">
                    <a:solidFill>
                      <a:srgbClr val="002060"/>
                    </a:solidFill>
                  </a:rPr>
                  <a:t>Trial </a:t>
                </a:r>
                <a14:m>
                  <m:oMath xmlns:m="http://schemas.openxmlformats.org/officeDocument/2006/math">
                    <m:r>
                      <a:rPr lang="en-US" sz="2000" i="1" dirty="0" smtClean="0">
                        <a:solidFill>
                          <a:srgbClr val="002060"/>
                        </a:solidFill>
                        <a:latin typeface="Cambria Math"/>
                      </a:rPr>
                      <m:t>𝑋</m:t>
                    </m:r>
                  </m:oMath>
                </a14:m>
                <a:r>
                  <a:rPr lang="en-US" sz="2000" dirty="0" smtClean="0">
                    <a:solidFill>
                      <a:srgbClr val="002060"/>
                    </a:solidFill>
                  </a:rPr>
                  <a:t>:</a:t>
                </a:r>
              </a:p>
              <a:p>
                <a:pPr marL="0" indent="0" algn="just">
                  <a:buNone/>
                </a:pPr>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r>
                  <a:rPr lang="en-US" sz="2000" dirty="0" smtClean="0">
                    <a:solidFill>
                      <a:srgbClr val="002060"/>
                    </a:solidFill>
                  </a:rPr>
                  <a:t>Covariance </a:t>
                </a:r>
                <a:r>
                  <a:rPr lang="en-US" sz="2000" dirty="0">
                    <a:solidFill>
                      <a:srgbClr val="002060"/>
                    </a:solidFill>
                  </a:rPr>
                  <a:t>matrix is SPD (symmetric and positive definite) matrix.  </a:t>
                </a:r>
                <a:endParaRPr lang="en-US" sz="2000" dirty="0" smtClean="0">
                  <a:solidFill>
                    <a:srgbClr val="002060"/>
                  </a:solidFill>
                </a:endParaRPr>
              </a:p>
              <a:p>
                <a:pPr marL="0" indent="0" algn="just">
                  <a:buNone/>
                </a:pPr>
                <a:r>
                  <a:rPr lang="en-US" sz="2000" dirty="0" smtClean="0">
                    <a:solidFill>
                      <a:srgbClr val="002060"/>
                    </a:solidFill>
                  </a:rPr>
                  <a:t>Another optional feature is the Gaussian kernel, which also gives us SPD matrices.</a:t>
                </a:r>
              </a:p>
              <a:p>
                <a:pPr marL="0" indent="0" algn="just">
                  <a:buNone/>
                </a:pPr>
                <a:r>
                  <a:rPr lang="en-US" sz="2000" dirty="0">
                    <a:solidFill>
                      <a:srgbClr val="002060"/>
                    </a:solidFill>
                  </a:rPr>
                  <a:t>A kernel matrix for trial </a:t>
                </a:r>
                <a14:m>
                  <m:oMath xmlns:m="http://schemas.openxmlformats.org/officeDocument/2006/math">
                    <m:r>
                      <a:rPr lang="en-US" sz="2000" i="1" dirty="0" smtClean="0">
                        <a:solidFill>
                          <a:srgbClr val="002060"/>
                        </a:solidFill>
                        <a:latin typeface="Cambria Math"/>
                      </a:rPr>
                      <m:t>𝑋</m:t>
                    </m:r>
                  </m:oMath>
                </a14:m>
                <a:r>
                  <a:rPr lang="en-US" sz="2000" dirty="0">
                    <a:solidFill>
                      <a:srgbClr val="002060"/>
                    </a:solidFill>
                  </a:rPr>
                  <a:t> is defined by:</a:t>
                </a:r>
              </a:p>
              <a:p>
                <a:pPr marL="0" indent="0" algn="just">
                  <a:buNone/>
                </a:pPr>
                <a:endParaRPr lang="en-US" sz="1100" dirty="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sz="2000" i="1">
                          <a:solidFill>
                            <a:srgbClr val="002060"/>
                          </a:solidFill>
                          <a:latin typeface="Cambria Math"/>
                        </a:rPr>
                        <m:t>𝐾</m:t>
                      </m:r>
                      <m:d>
                        <m:dPr>
                          <m:ctrlPr>
                            <a:rPr lang="en-US" sz="2000" i="1">
                              <a:solidFill>
                                <a:srgbClr val="002060"/>
                              </a:solidFill>
                              <a:latin typeface="Cambria Math"/>
                            </a:rPr>
                          </m:ctrlPr>
                        </m:dPr>
                        <m:e>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𝑖</m:t>
                              </m:r>
                            </m:sub>
                          </m:sSub>
                          <m:r>
                            <a:rPr lang="en-US" sz="2000" i="1">
                              <a:solidFill>
                                <a:srgbClr val="002060"/>
                              </a:solidFill>
                              <a:latin typeface="Cambria Math"/>
                            </a:rPr>
                            <m:t>, </m:t>
                          </m:r>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𝑗</m:t>
                              </m:r>
                            </m:sub>
                          </m:sSub>
                        </m:e>
                      </m:d>
                      <m:r>
                        <a:rPr lang="en-US" sz="2000">
                          <a:solidFill>
                            <a:srgbClr val="002060"/>
                          </a:solidFill>
                          <a:latin typeface="Cambria Math"/>
                        </a:rPr>
                        <m:t>=</m:t>
                      </m:r>
                      <m:r>
                        <m:rPr>
                          <m:sty m:val="p"/>
                        </m:rPr>
                        <a:rPr lang="en-US" sz="2000">
                          <a:solidFill>
                            <a:srgbClr val="002060"/>
                          </a:solidFill>
                          <a:latin typeface="Cambria Math"/>
                        </a:rPr>
                        <m:t>exp</m:t>
                      </m:r>
                      <m:r>
                        <a:rPr lang="en-US" sz="2000">
                          <a:solidFill>
                            <a:srgbClr val="002060"/>
                          </a:solidFill>
                          <a:latin typeface="Cambria Math"/>
                        </a:rPr>
                        <m:t>(</m:t>
                      </m:r>
                      <m:f>
                        <m:fPr>
                          <m:ctrlPr>
                            <a:rPr lang="en-US" sz="2000" i="1">
                              <a:solidFill>
                                <a:srgbClr val="002060"/>
                              </a:solidFill>
                              <a:latin typeface="Cambria Math"/>
                            </a:rPr>
                          </m:ctrlPr>
                        </m:fPr>
                        <m:num>
                          <m:r>
                            <a:rPr lang="en-US" sz="2000">
                              <a:solidFill>
                                <a:srgbClr val="002060"/>
                              </a:solidFill>
                              <a:latin typeface="Cambria Math"/>
                            </a:rPr>
                            <m:t>−</m:t>
                          </m:r>
                          <m:sSup>
                            <m:sSupPr>
                              <m:ctrlPr>
                                <a:rPr lang="en-US" sz="2000" i="1">
                                  <a:solidFill>
                                    <a:srgbClr val="002060"/>
                                  </a:solidFill>
                                  <a:latin typeface="Cambria Math"/>
                                </a:rPr>
                              </m:ctrlPr>
                            </m:sSupPr>
                            <m:e>
                              <m:d>
                                <m:dPr>
                                  <m:begChr m:val="‖"/>
                                  <m:endChr m:val="‖"/>
                                  <m:ctrlPr>
                                    <a:rPr lang="en-US" sz="2000" i="1">
                                      <a:solidFill>
                                        <a:srgbClr val="002060"/>
                                      </a:solidFill>
                                      <a:latin typeface="Cambria Math"/>
                                    </a:rPr>
                                  </m:ctrlPr>
                                </m:dPr>
                                <m:e>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𝑖</m:t>
                                      </m:r>
                                    </m:sub>
                                  </m:sSub>
                                  <m:r>
                                    <a:rPr lang="en-US" sz="2000" i="1">
                                      <a:solidFill>
                                        <a:srgbClr val="002060"/>
                                      </a:solidFill>
                                      <a:latin typeface="Cambria Math"/>
                                    </a:rPr>
                                    <m:t>−</m:t>
                                  </m:r>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𝑗</m:t>
                                      </m:r>
                                    </m:sub>
                                  </m:sSub>
                                </m:e>
                              </m:d>
                            </m:e>
                            <m:sup>
                              <m:r>
                                <a:rPr lang="en-US" sz="2000" i="1">
                                  <a:solidFill>
                                    <a:srgbClr val="002060"/>
                                  </a:solidFill>
                                  <a:latin typeface="Cambria Math"/>
                                </a:rPr>
                                <m:t>2</m:t>
                              </m:r>
                            </m:sup>
                          </m:sSup>
                        </m:num>
                        <m:den>
                          <m:r>
                            <a:rPr lang="en-US" sz="2000" i="1">
                              <a:solidFill>
                                <a:srgbClr val="002060"/>
                              </a:solidFill>
                              <a:latin typeface="Cambria Math"/>
                              <a:ea typeface="Cambria Math"/>
                            </a:rPr>
                            <m:t>𝜀</m:t>
                          </m:r>
                        </m:den>
                      </m:f>
                      <m:r>
                        <a:rPr lang="en-US" sz="2000" i="1">
                          <a:solidFill>
                            <a:srgbClr val="002060"/>
                          </a:solidFill>
                          <a:latin typeface="Cambria Math"/>
                        </a:rPr>
                        <m:t>)</m:t>
                      </m:r>
                    </m:oMath>
                  </m:oMathPara>
                </a14:m>
                <a:endParaRPr lang="en-US" sz="2000" dirty="0">
                  <a:solidFill>
                    <a:srgbClr val="002060"/>
                  </a:solidFill>
                </a:endParaRPr>
              </a:p>
              <a:p>
                <a:pPr marL="0" indent="0" algn="just">
                  <a:buNone/>
                </a:pPr>
                <a:endParaRPr lang="en-US" sz="2000" dirty="0" smtClean="0">
                  <a:solidFill>
                    <a:srgbClr val="002060"/>
                  </a:solidFill>
                </a:endParaRPr>
              </a:p>
              <a:p>
                <a:pPr marL="0" indent="0" algn="ctr">
                  <a:buNone/>
                </a:pPr>
                <a:endParaRPr lang="en-US" sz="2000" dirty="0" smtClean="0">
                  <a:solidFill>
                    <a:srgbClr val="002060"/>
                  </a:solidFill>
                </a:endParaRPr>
              </a:p>
              <a:p>
                <a:pPr marL="0" indent="0" algn="just">
                  <a:buNone/>
                </a:pPr>
                <a:endParaRPr lang="en-US" sz="2000" dirty="0" smtClean="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229600" cy="5029200"/>
              </a:xfrm>
              <a:blipFill rotWithShape="1">
                <a:blip r:embed="rId3"/>
                <a:stretch>
                  <a:fillRect l="-815" t="-606" r="-741" b="-2424"/>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grpSp>
        <p:nvGrpSpPr>
          <p:cNvPr id="9" name="קבוצה 8"/>
          <p:cNvGrpSpPr/>
          <p:nvPr/>
        </p:nvGrpSpPr>
        <p:grpSpPr>
          <a:xfrm>
            <a:off x="1828800" y="2354132"/>
            <a:ext cx="4267200" cy="1200329"/>
            <a:chOff x="1981200" y="2590800"/>
            <a:chExt cx="4267200" cy="1200329"/>
          </a:xfrm>
        </p:grpSpPr>
        <p:grpSp>
          <p:nvGrpSpPr>
            <p:cNvPr id="7" name="קבוצה 6"/>
            <p:cNvGrpSpPr/>
            <p:nvPr/>
          </p:nvGrpSpPr>
          <p:grpSpPr>
            <a:xfrm>
              <a:off x="2534652" y="2590800"/>
              <a:ext cx="3713748" cy="1200329"/>
              <a:chOff x="1026294" y="2917294"/>
              <a:chExt cx="3713748" cy="1200329"/>
            </a:xfrm>
          </p:grpSpPr>
          <mc:AlternateContent xmlns:mc="http://schemas.openxmlformats.org/markup-compatibility/2006" xmlns:a14="http://schemas.microsoft.com/office/drawing/2010/main">
            <mc:Choice Requires="a14">
              <p:sp>
                <p:nvSpPr>
                  <p:cNvPr id="6" name="TextBox 5"/>
                  <p:cNvSpPr txBox="1"/>
                  <p:nvPr/>
                </p:nvSpPr>
                <p:spPr>
                  <a:xfrm>
                    <a:off x="1026294" y="2917294"/>
                    <a:ext cx="1752600" cy="120032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sz="7200" i="1" smtClean="0">
                                  <a:latin typeface="Cambria Math"/>
                                </a:rPr>
                              </m:ctrlPr>
                            </m:dPr>
                            <m:e>
                              <m:r>
                                <a:rPr lang="he-IL" sz="7200" b="0" i="1" smtClean="0">
                                  <a:latin typeface="Cambria Math"/>
                                </a:rPr>
                                <m:t>                </m:t>
                              </m:r>
                            </m:e>
                          </m:d>
                        </m:oMath>
                      </m:oMathPara>
                    </a14:m>
                    <a:endParaRPr lang="he-IL"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1026294" y="2917294"/>
                    <a:ext cx="1752600" cy="1200329"/>
                  </a:xfrm>
                  <a:prstGeom prst="rect">
                    <a:avLst/>
                  </a:prstGeom>
                  <a:blipFill rotWithShape="1">
                    <a:blip r:embed="rId4"/>
                    <a:stretch>
                      <a:fillRect r="-120557"/>
                    </a:stretch>
                  </a:blipFill>
                </p:spPr>
                <p:txBody>
                  <a:bodyPr/>
                  <a:lstStyle/>
                  <a:p>
                    <a:r>
                      <a:rPr lang="he-IL">
                        <a:noFill/>
                      </a:rPr>
                      <a:t> </a:t>
                    </a:r>
                  </a:p>
                </p:txBody>
              </p:sp>
            </mc:Fallback>
          </mc:AlternateContent>
          <p:pic>
            <p:nvPicPr>
              <p:cNvPr id="2050" name="Picture 2" descr="Image result for eeg signal"/>
              <p:cNvPicPr>
                <a:picLocks noChangeAspect="1" noChangeArrowheads="1"/>
              </p:cNvPicPr>
              <p:nvPr/>
            </p:nvPicPr>
            <p:blipFill rotWithShape="1">
              <a:blip r:embed="rId5">
                <a:extLst>
                  <a:ext uri="{28A0092B-C50C-407E-A947-70E740481C1C}">
                    <a14:useLocalDpi xmlns:a14="http://schemas.microsoft.com/office/drawing/2010/main" val="0"/>
                  </a:ext>
                </a:extLst>
              </a:blip>
              <a:srcRect l="10526" t="44815" r="7284" b="18541"/>
              <a:stretch/>
            </p:blipFill>
            <p:spPr bwMode="auto">
              <a:xfrm>
                <a:off x="1371600" y="3203994"/>
                <a:ext cx="3368442" cy="75840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 name="TextBox 7"/>
                <p:cNvSpPr txBox="1"/>
                <p:nvPr/>
              </p:nvSpPr>
              <p:spPr>
                <a:xfrm>
                  <a:off x="1981200" y="3072037"/>
                  <a:ext cx="10668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32</m:t>
                        </m:r>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1981200" y="3072037"/>
                  <a:ext cx="1066800" cy="369332"/>
                </a:xfrm>
                <a:prstGeom prst="rect">
                  <a:avLst/>
                </a:prstGeom>
                <a:blipFill rotWithShape="1">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30779" y="2602468"/>
                  <a:ext cx="10668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500</m:t>
                        </m:r>
                      </m:oMath>
                    </m:oMathPara>
                  </a14:m>
                  <a:endParaRPr lang="he-IL" dirty="0"/>
                </a:p>
              </p:txBody>
            </p:sp>
          </mc:Choice>
          <mc:Fallback xmlns="">
            <p:sp>
              <p:nvSpPr>
                <p:cNvPr id="10" name="TextBox 9"/>
                <p:cNvSpPr txBox="1">
                  <a:spLocks noRot="1" noChangeAspect="1" noMove="1" noResize="1" noEditPoints="1" noAdjustHandles="1" noChangeArrowheads="1" noChangeShapeType="1" noTextEdit="1"/>
                </p:cNvSpPr>
                <p:nvPr/>
              </p:nvSpPr>
              <p:spPr>
                <a:xfrm>
                  <a:off x="4030779" y="2602468"/>
                  <a:ext cx="1066800" cy="369332"/>
                </a:xfrm>
                <a:prstGeom prst="rect">
                  <a:avLst/>
                </a:prstGeom>
                <a:blipFill rotWithShape="1">
                  <a:blip r:embed="rId7"/>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200" dirty="0" smtClean="0">
                <a:solidFill>
                  <a:srgbClr val="002060"/>
                </a:solidFill>
              </a:rPr>
              <a:t>Dimensionality reduction algorithms</a:t>
            </a:r>
            <a:endParaRPr lang="he-IL" sz="2400" dirty="0">
              <a:solidFill>
                <a:srgbClr val="00206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1000" y="914400"/>
                <a:ext cx="8610600" cy="4525963"/>
              </a:xfrm>
            </p:spPr>
            <p:txBody>
              <a:bodyPr>
                <a:normAutofit lnSpcReduction="10000"/>
              </a:bodyPr>
              <a:lstStyle/>
              <a:p>
                <a:pPr marL="0" indent="0" algn="just">
                  <a:buNone/>
                </a:pPr>
                <a:r>
                  <a:rPr lang="en-US" sz="1600" b="1" u="sng" dirty="0" smtClean="0">
                    <a:solidFill>
                      <a:srgbClr val="002060"/>
                    </a:solidFill>
                  </a:rPr>
                  <a:t>PCA:</a:t>
                </a:r>
              </a:p>
              <a:p>
                <a:pPr marL="0" indent="0" algn="just">
                  <a:buNone/>
                </a:pPr>
                <a:r>
                  <a:rPr lang="en-US" sz="1600" dirty="0">
                    <a:solidFill>
                      <a:srgbClr val="002060"/>
                    </a:solidFill>
                  </a:rPr>
                  <a:t>Linear </a:t>
                </a:r>
                <a:r>
                  <a:rPr lang="en-US" sz="1600" dirty="0" smtClean="0">
                    <a:solidFill>
                      <a:srgbClr val="002060"/>
                    </a:solidFill>
                  </a:rPr>
                  <a:t>method. </a:t>
                </a:r>
                <a:endParaRPr lang="en-US" sz="1600" dirty="0">
                  <a:solidFill>
                    <a:srgbClr val="002060"/>
                  </a:solidFill>
                </a:endParaRPr>
              </a:p>
              <a:p>
                <a:pPr marL="0" indent="0" algn="just">
                  <a:buNone/>
                </a:pPr>
                <a14:m>
                  <m:oMath xmlns:m="http://schemas.openxmlformats.org/officeDocument/2006/math">
                    <m:r>
                      <a:rPr lang="en-US" sz="1600" b="0" i="1" smtClean="0">
                        <a:solidFill>
                          <a:srgbClr val="002060"/>
                        </a:solidFill>
                        <a:latin typeface="Cambria Math"/>
                      </a:rPr>
                      <m:t>𝑦</m:t>
                    </m:r>
                    <m:r>
                      <a:rPr lang="en-US" sz="1600" b="0" i="1" smtClean="0">
                        <a:solidFill>
                          <a:srgbClr val="002060"/>
                        </a:solidFill>
                        <a:latin typeface="Cambria Math"/>
                      </a:rPr>
                      <m:t>=</m:t>
                    </m:r>
                    <m:sSup>
                      <m:sSupPr>
                        <m:ctrlPr>
                          <a:rPr lang="en-US" sz="1600" b="0" i="1" smtClean="0">
                            <a:solidFill>
                              <a:srgbClr val="002060"/>
                            </a:solidFill>
                            <a:latin typeface="Cambria Math"/>
                          </a:rPr>
                        </m:ctrlPr>
                      </m:sSupPr>
                      <m:e>
                        <m:r>
                          <a:rPr lang="en-US" sz="1600" b="0" i="1" smtClean="0">
                            <a:solidFill>
                              <a:srgbClr val="002060"/>
                            </a:solidFill>
                            <a:latin typeface="Cambria Math"/>
                          </a:rPr>
                          <m:t>𝑤</m:t>
                        </m:r>
                      </m:e>
                      <m:sup>
                        <m:r>
                          <a:rPr lang="en-US" sz="1600" b="0" i="1" smtClean="0">
                            <a:solidFill>
                              <a:srgbClr val="002060"/>
                            </a:solidFill>
                            <a:latin typeface="Cambria Math"/>
                          </a:rPr>
                          <m:t>𝑇</m:t>
                        </m:r>
                      </m:sup>
                    </m:sSup>
                    <m:r>
                      <a:rPr lang="en-US" sz="1600" b="0" i="1" smtClean="0">
                        <a:solidFill>
                          <a:srgbClr val="002060"/>
                        </a:solidFill>
                        <a:latin typeface="Cambria Math"/>
                      </a:rPr>
                      <m:t>𝑋</m:t>
                    </m:r>
                  </m:oMath>
                </a14:m>
                <a:r>
                  <a:rPr lang="en-US" sz="1600" dirty="0" smtClean="0">
                    <a:solidFill>
                      <a:srgbClr val="002060"/>
                    </a:solidFill>
                  </a:rPr>
                  <a:t>, while </a:t>
                </a:r>
                <a14:m>
                  <m:oMath xmlns:m="http://schemas.openxmlformats.org/officeDocument/2006/math">
                    <m:r>
                      <a:rPr lang="en-US" sz="1600" i="1" dirty="0" smtClean="0">
                        <a:solidFill>
                          <a:srgbClr val="002060"/>
                        </a:solidFill>
                        <a:latin typeface="Cambria Math"/>
                      </a:rPr>
                      <m:t>𝑤</m:t>
                    </m:r>
                  </m:oMath>
                </a14:m>
                <a:r>
                  <a:rPr lang="en-US" sz="1600" dirty="0" smtClean="0">
                    <a:solidFill>
                      <a:srgbClr val="002060"/>
                    </a:solidFill>
                  </a:rPr>
                  <a:t> is the matrix that maximize </a:t>
                </a:r>
                <a14:m>
                  <m:oMath xmlns:m="http://schemas.openxmlformats.org/officeDocument/2006/math">
                    <m:r>
                      <a:rPr lang="en-US" sz="1600" i="1" dirty="0" smtClean="0">
                        <a:solidFill>
                          <a:srgbClr val="002060"/>
                        </a:solidFill>
                        <a:latin typeface="Cambria Math"/>
                      </a:rPr>
                      <m:t>𝑣𝑎𝑟𝑖𝑎𝑛𝑐𝑒</m:t>
                    </m:r>
                    <m:r>
                      <a:rPr lang="en-US" sz="1600" i="1" dirty="0" smtClean="0">
                        <a:solidFill>
                          <a:srgbClr val="002060"/>
                        </a:solidFill>
                        <a:latin typeface="Cambria Math"/>
                      </a:rPr>
                      <m:t>(</m:t>
                    </m:r>
                    <m:r>
                      <a:rPr lang="en-US" sz="1600" i="1" dirty="0" smtClean="0">
                        <a:solidFill>
                          <a:srgbClr val="002060"/>
                        </a:solidFill>
                        <a:latin typeface="Cambria Math"/>
                      </a:rPr>
                      <m:t>𝑦</m:t>
                    </m:r>
                    <m:r>
                      <a:rPr lang="en-US" sz="1600" i="1" dirty="0" smtClean="0">
                        <a:solidFill>
                          <a:srgbClr val="002060"/>
                        </a:solidFill>
                        <a:latin typeface="Cambria Math"/>
                      </a:rPr>
                      <m:t>).</m:t>
                    </m:r>
                  </m:oMath>
                </a14:m>
                <a:endParaRPr lang="en-US" sz="1600" dirty="0">
                  <a:solidFill>
                    <a:srgbClr val="002060"/>
                  </a:solidFill>
                </a:endParaRPr>
              </a:p>
              <a:p>
                <a:pPr marL="0" indent="0" algn="just">
                  <a:buNone/>
                </a:pPr>
                <a:endParaRPr lang="en-US" sz="1600" dirty="0" smtClean="0">
                  <a:solidFill>
                    <a:srgbClr val="002060"/>
                  </a:solidFill>
                </a:endParaRPr>
              </a:p>
              <a:p>
                <a:pPr marL="0" indent="0" algn="just">
                  <a:buNone/>
                </a:pPr>
                <a:r>
                  <a:rPr lang="en-US" sz="1600" b="1" u="sng" dirty="0" smtClean="0">
                    <a:solidFill>
                      <a:srgbClr val="002060"/>
                    </a:solidFill>
                  </a:rPr>
                  <a:t>Diffusion Maps:</a:t>
                </a:r>
              </a:p>
              <a:p>
                <a:pPr marL="0" indent="0" algn="just">
                  <a:lnSpc>
                    <a:spcPct val="90000"/>
                  </a:lnSpc>
                  <a:buNone/>
                </a:pPr>
                <a:r>
                  <a:rPr lang="en-US" sz="1600" dirty="0">
                    <a:solidFill>
                      <a:srgbClr val="002060"/>
                    </a:solidFill>
                  </a:rPr>
                  <a:t>N</a:t>
                </a:r>
                <a:r>
                  <a:rPr lang="en-US" sz="1600" dirty="0" smtClean="0">
                    <a:solidFill>
                      <a:srgbClr val="002060"/>
                    </a:solidFill>
                  </a:rPr>
                  <a:t>onlinear method. The </a:t>
                </a:r>
                <a:r>
                  <a:rPr lang="en-US" sz="1600" dirty="0">
                    <a:solidFill>
                      <a:srgbClr val="002060"/>
                    </a:solidFill>
                  </a:rPr>
                  <a:t>algorithm includes the following steps:</a:t>
                </a:r>
              </a:p>
              <a:p>
                <a:pPr marL="514350" indent="-457200" algn="just">
                  <a:lnSpc>
                    <a:spcPct val="90000"/>
                  </a:lnSpc>
                  <a:buFont typeface="+mj-lt"/>
                  <a:buAutoNum type="arabicParenR"/>
                </a:pPr>
                <a:r>
                  <a:rPr lang="en-US" sz="1600" dirty="0">
                    <a:solidFill>
                      <a:srgbClr val="002060"/>
                    </a:solidFill>
                  </a:rPr>
                  <a:t>Building a weighted graph based on a pairwise weight function k</a:t>
                </a:r>
                <a:r>
                  <a:rPr lang="en-US" sz="1600" dirty="0" smtClean="0">
                    <a:solidFill>
                      <a:srgbClr val="002060"/>
                    </a:solidFill>
                  </a:rPr>
                  <a:t>:</a:t>
                </a:r>
                <a:endParaRPr lang="en-US" sz="1600" dirty="0">
                  <a:solidFill>
                    <a:srgbClr val="002060"/>
                  </a:solidFill>
                </a:endParaRPr>
              </a:p>
              <a:p>
                <a:pPr marL="0" indent="0" algn="ctr">
                  <a:lnSpc>
                    <a:spcPct val="90000"/>
                  </a:lnSpc>
                  <a:buNone/>
                </a:pPr>
                <a14:m>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a14:m>
                <a:r>
                  <a:rPr lang="en-US" sz="1600" dirty="0">
                    <a:solidFill>
                      <a:srgbClr val="002060"/>
                    </a:solidFill>
                  </a:rPr>
                  <a:t> </a:t>
                </a:r>
              </a:p>
              <a:p>
                <a:pPr marL="400050" algn="just">
                  <a:lnSpc>
                    <a:spcPct val="90000"/>
                  </a:lnSpc>
                  <a:buAutoNum type="arabicParenR" startAt="2"/>
                </a:pPr>
                <a:r>
                  <a:rPr lang="en-US" sz="1600" dirty="0">
                    <a:solidFill>
                      <a:srgbClr val="002060"/>
                    </a:solidFill>
                  </a:rPr>
                  <a:t> </a:t>
                </a:r>
                <a:r>
                  <a:rPr lang="en-US" sz="1600" dirty="0" smtClean="0">
                    <a:solidFill>
                      <a:srgbClr val="002060"/>
                    </a:solidFill>
                  </a:rPr>
                  <a:t>Building row stochastic matrix (Markov).</a:t>
                </a:r>
                <a:endParaRPr lang="en-US" sz="1600" dirty="0">
                  <a:solidFill>
                    <a:srgbClr val="002060"/>
                  </a:solidFill>
                </a:endParaRPr>
              </a:p>
              <a:p>
                <a:pPr marL="400050" algn="just">
                  <a:lnSpc>
                    <a:spcPct val="90000"/>
                  </a:lnSpc>
                  <a:buAutoNum type="arabicParenR" startAt="2"/>
                </a:pPr>
                <a:r>
                  <a:rPr lang="en-US" sz="1600" dirty="0">
                    <a:solidFill>
                      <a:srgbClr val="002060"/>
                    </a:solidFill>
                  </a:rPr>
                  <a:t> Nonlinear mapping of the samples, using </a:t>
                </a:r>
                <a:r>
                  <a:rPr lang="en-US" sz="1600" dirty="0" smtClean="0">
                    <a:solidFill>
                      <a:srgbClr val="002060"/>
                    </a:solidFill>
                  </a:rPr>
                  <a:t>eigenvalues.</a:t>
                </a:r>
              </a:p>
              <a:p>
                <a:pPr marL="57150" indent="0" algn="just">
                  <a:lnSpc>
                    <a:spcPct val="90000"/>
                  </a:lnSpc>
                  <a:buNone/>
                </a:pPr>
                <a:endParaRPr lang="en-US" sz="1600" dirty="0">
                  <a:solidFill>
                    <a:srgbClr val="002060"/>
                  </a:solidFill>
                </a:endParaRPr>
              </a:p>
              <a:p>
                <a:pPr marL="57150" indent="0" algn="just">
                  <a:lnSpc>
                    <a:spcPct val="90000"/>
                  </a:lnSpc>
                  <a:buNone/>
                </a:pPr>
                <a:r>
                  <a:rPr lang="en-US" sz="1600" b="1" u="sng" dirty="0" smtClean="0">
                    <a:solidFill>
                      <a:srgbClr val="002060"/>
                    </a:solidFill>
                  </a:rPr>
                  <a:t>t-SNE:</a:t>
                </a:r>
              </a:p>
              <a:p>
                <a:pPr marL="0" indent="0" algn="just">
                  <a:buNone/>
                </a:pPr>
                <a:r>
                  <a:rPr lang="en-US" sz="1600" dirty="0" smtClean="0">
                    <a:solidFill>
                      <a:srgbClr val="002060"/>
                    </a:solidFill>
                  </a:rPr>
                  <a:t>Also a </a:t>
                </a:r>
                <a:r>
                  <a:rPr lang="en-US" sz="1600" dirty="0">
                    <a:solidFill>
                      <a:srgbClr val="002060"/>
                    </a:solidFill>
                  </a:rPr>
                  <a:t>nonlinear </a:t>
                </a:r>
                <a:r>
                  <a:rPr lang="en-US" sz="1600" dirty="0" smtClean="0">
                    <a:solidFill>
                      <a:srgbClr val="002060"/>
                    </a:solidFill>
                  </a:rPr>
                  <a:t>method. t-SNE </a:t>
                </a:r>
                <a:r>
                  <a:rPr lang="en-US" sz="1600" dirty="0">
                    <a:solidFill>
                      <a:srgbClr val="002060"/>
                    </a:solidFill>
                  </a:rPr>
                  <a:t>is mostly suited for the visualization of high-dimensional datasets, i.e. reduction to two or three </a:t>
                </a:r>
                <a:r>
                  <a:rPr lang="en-US" sz="1600" dirty="0" smtClean="0">
                    <a:solidFill>
                      <a:srgbClr val="002060"/>
                    </a:solidFill>
                  </a:rPr>
                  <a:t>dimensions</a:t>
                </a:r>
              </a:p>
              <a:p>
                <a:pPr marL="0" indent="0" algn="just">
                  <a:buNone/>
                </a:pPr>
                <a:r>
                  <a:rPr lang="en-US" sz="1600" dirty="0">
                    <a:solidFill>
                      <a:srgbClr val="002060"/>
                    </a:solidFill>
                  </a:rPr>
                  <a:t>Specifically, </a:t>
                </a:r>
                <a:r>
                  <a:rPr lang="en-US" sz="1600" dirty="0" smtClean="0">
                    <a:solidFill>
                      <a:srgbClr val="002060"/>
                    </a:solidFill>
                  </a:rPr>
                  <a:t>similar </a:t>
                </a:r>
                <a:r>
                  <a:rPr lang="en-US" sz="1600" dirty="0">
                    <a:solidFill>
                      <a:srgbClr val="002060"/>
                    </a:solidFill>
                  </a:rPr>
                  <a:t>objects are modeled by nearby points and dissimilar objects are modeled by distant points.</a:t>
                </a:r>
              </a:p>
              <a:p>
                <a:pPr marL="0" indent="0" algn="just">
                  <a:buNone/>
                </a:pPr>
                <a:endParaRPr lang="he-IL" sz="2000" dirty="0">
                  <a:solidFill>
                    <a:srgbClr val="00206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000" y="914400"/>
                <a:ext cx="8610600" cy="4525963"/>
              </a:xfrm>
              <a:blipFill rotWithShape="1">
                <a:blip r:embed="rId3"/>
                <a:stretch>
                  <a:fillRect l="-425" t="-943" r="-354"/>
                </a:stretch>
              </a:blipFill>
            </p:spPr>
            <p:txBody>
              <a:bodyPr/>
              <a:lstStyle/>
              <a:p>
                <a:r>
                  <a:rPr lang="he-IL">
                    <a:noFill/>
                  </a:rPr>
                  <a:t> </a:t>
                </a:r>
              </a:p>
            </p:txBody>
          </p:sp>
        </mc:Fallback>
      </mc:AlternateContent>
      <p:pic>
        <p:nvPicPr>
          <p:cNvPr id="3085"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1" y="5181600"/>
            <a:ext cx="2148142" cy="161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5181599"/>
            <a:ext cx="2148143" cy="161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455" y="5181600"/>
            <a:ext cx="1978025" cy="1482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5216803"/>
            <a:ext cx="2054225" cy="154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1000"/>
                                        <p:tgtEl>
                                          <p:spTgt spid="3">
                                            <p:txEl>
                                              <p:pRg st="13" end="13"/>
                                            </p:txEl>
                                          </p:spTgt>
                                        </p:tgtEl>
                                      </p:cBhvr>
                                    </p:animEffect>
                                    <p:anim calcmode="lin" valueType="num">
                                      <p:cBhvr>
                                        <p:cTn id="6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085"/>
                                        </p:tgtEl>
                                        <p:attrNameLst>
                                          <p:attrName>style.visibility</p:attrName>
                                        </p:attrNameLst>
                                      </p:cBhvr>
                                      <p:to>
                                        <p:strVal val="visible"/>
                                      </p:to>
                                    </p:set>
                                    <p:animEffect transition="in" filter="fade">
                                      <p:cBhvr>
                                        <p:cTn id="73" dur="500"/>
                                        <p:tgtEl>
                                          <p:spTgt spid="308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89"/>
                                        </p:tgtEl>
                                        <p:attrNameLst>
                                          <p:attrName>style.visibility</p:attrName>
                                        </p:attrNameLst>
                                      </p:cBhvr>
                                      <p:to>
                                        <p:strVal val="visible"/>
                                      </p:to>
                                    </p:set>
                                    <p:animEffect transition="in" filter="fade">
                                      <p:cBhvr>
                                        <p:cTn id="78" dur="500"/>
                                        <p:tgtEl>
                                          <p:spTgt spid="308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087"/>
                                        </p:tgtEl>
                                        <p:attrNameLst>
                                          <p:attrName>style.visibility</p:attrName>
                                        </p:attrNameLst>
                                      </p:cBhvr>
                                      <p:to>
                                        <p:strVal val="visible"/>
                                      </p:to>
                                    </p:set>
                                    <p:animEffect transition="in" filter="fade">
                                      <p:cBhvr>
                                        <p:cTn id="83" dur="500"/>
                                        <p:tgtEl>
                                          <p:spTgt spid="308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88"/>
                                        </p:tgtEl>
                                        <p:attrNameLst>
                                          <p:attrName>style.visibility</p:attrName>
                                        </p:attrNameLst>
                                      </p:cBhvr>
                                      <p:to>
                                        <p:strVal val="visible"/>
                                      </p:to>
                                    </p:set>
                                    <p:animEffect transition="in" filter="fade">
                                      <p:cBhvr>
                                        <p:cTn id="88"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10" name="Title 1"/>
          <p:cNvSpPr>
            <a:spLocks noGrp="1"/>
          </p:cNvSpPr>
          <p:nvPr>
            <p:ph type="title"/>
          </p:nvPr>
        </p:nvSpPr>
        <p:spPr>
          <a:xfrm>
            <a:off x="457200" y="0"/>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117223"/>
            <a:ext cx="7985761" cy="5816977"/>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endParaRPr lang="en-US" dirty="0" smtClean="0">
              <a:solidFill>
                <a:srgbClr val="002060"/>
              </a:solidFill>
            </a:endParaRPr>
          </a:p>
          <a:p>
            <a:pPr algn="just">
              <a:spcBef>
                <a:spcPct val="20000"/>
              </a:spcBef>
            </a:pPr>
            <a:r>
              <a:rPr lang="en-US" dirty="0" smtClean="0">
                <a:solidFill>
                  <a:srgbClr val="002060"/>
                </a:solidFill>
              </a:rPr>
              <a:t>But the dimensionality </a:t>
            </a:r>
            <a:r>
              <a:rPr lang="en-US" dirty="0">
                <a:solidFill>
                  <a:srgbClr val="002060"/>
                </a:solidFill>
              </a:rPr>
              <a:t>reduction algorithms </a:t>
            </a:r>
            <a:r>
              <a:rPr lang="en-US" dirty="0" smtClean="0">
                <a:solidFill>
                  <a:srgbClr val="002060"/>
                </a:solidFill>
              </a:rPr>
              <a:t>from the last slide are based on the Euclidean space.</a:t>
            </a:r>
          </a:p>
          <a:p>
            <a:pPr algn="just">
              <a:spcBef>
                <a:spcPct val="20000"/>
              </a:spcBef>
            </a:pPr>
            <a:r>
              <a:rPr lang="en-US" dirty="0" smtClean="0">
                <a:solidFill>
                  <a:srgbClr val="002060"/>
                </a:solidFill>
              </a:rPr>
              <a:t>In order to use them, we can project our matrices into an Euclidean tangent space. </a:t>
            </a:r>
          </a:p>
          <a:p>
            <a:pPr algn="just">
              <a:spcBef>
                <a:spcPct val="20000"/>
              </a:spcBef>
            </a:pPr>
            <a:endParaRPr lang="en-US" dirty="0" smtClean="0">
              <a:solidFill>
                <a:srgbClr val="002060"/>
              </a:solidFill>
            </a:endParaRP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19050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5" name="TextBox 44"/>
              <p:cNvSpPr txBox="1"/>
              <p:nvPr/>
            </p:nvSpPr>
            <p:spPr>
              <a:xfrm>
                <a:off x="1831795" y="6204025"/>
                <a:ext cx="264279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𝑐𝑜𝑣𝑎𝑟𝑖𝑎𝑐𝑒</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p:sp>
            <p:nvSpPr>
              <p:cNvPr id="45" name="TextBox 44"/>
              <p:cNvSpPr txBox="1">
                <a:spLocks noRot="1" noChangeAspect="1" noMove="1" noResize="1" noEditPoints="1" noAdjustHandles="1" noChangeArrowheads="1" noChangeShapeType="1" noTextEdit="1"/>
              </p:cNvSpPr>
              <p:nvPr/>
            </p:nvSpPr>
            <p:spPr>
              <a:xfrm>
                <a:off x="1831795" y="6204025"/>
                <a:ext cx="2642795" cy="369332"/>
              </a:xfrm>
              <a:prstGeom prst="rect">
                <a:avLst/>
              </a:prstGeom>
              <a:blipFill rotWithShape="1">
                <a:blip r:embed="rId5"/>
                <a:stretch>
                  <a:fillRect r="-24654" b="-15000"/>
                </a:stretch>
              </a:blipFill>
            </p:spPr>
            <p:txBody>
              <a:bodyPr/>
              <a:lstStyle/>
              <a:p>
                <a:r>
                  <a:rPr lang="he-IL">
                    <a:noFill/>
                  </a:rPr>
                  <a:t> </a:t>
                </a:r>
              </a:p>
            </p:txBody>
          </p:sp>
        </mc:Fallback>
      </mc:AlternateContent>
      <p:cxnSp>
        <p:nvCxnSpPr>
          <p:cNvPr id="60" name="מחבר חץ ישר 59"/>
          <p:cNvCxnSpPr/>
          <p:nvPr/>
        </p:nvCxnSpPr>
        <p:spPr>
          <a:xfrm flipV="1">
            <a:off x="4651195" y="5958000"/>
            <a:ext cx="689410" cy="2544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400" y="4200537"/>
            <a:ext cx="5961568" cy="904863"/>
          </a:xfrm>
          <a:prstGeom prst="rect">
            <a:avLst/>
          </a:prstGeom>
          <a:noFill/>
        </p:spPr>
        <p:txBody>
          <a:bodyPr wrap="none" rtlCol="1">
            <a:spAutoFit/>
          </a:bodyPr>
          <a:lstStyle/>
          <a:p>
            <a:pPr algn="just">
              <a:spcBef>
                <a:spcPct val="20000"/>
              </a:spcBef>
            </a:pPr>
            <a:r>
              <a:rPr lang="en-US" sz="2400" dirty="0">
                <a:solidFill>
                  <a:srgbClr val="002060"/>
                </a:solidFill>
              </a:rPr>
              <a:t>How </a:t>
            </a:r>
            <a:r>
              <a:rPr lang="en-US" sz="2400" dirty="0" smtClean="0">
                <a:solidFill>
                  <a:srgbClr val="002060"/>
                </a:solidFill>
              </a:rPr>
              <a:t>will we choose </a:t>
            </a:r>
            <a:r>
              <a:rPr lang="en-US" sz="2400" dirty="0">
                <a:solidFill>
                  <a:srgbClr val="002060"/>
                </a:solidFill>
              </a:rPr>
              <a:t>Euclidean tangent </a:t>
            </a:r>
            <a:r>
              <a:rPr lang="en-US" sz="2400" dirty="0" smtClean="0">
                <a:solidFill>
                  <a:srgbClr val="002060"/>
                </a:solidFill>
              </a:rPr>
              <a:t>space? </a:t>
            </a:r>
          </a:p>
          <a:p>
            <a:pPr algn="just">
              <a:spcBef>
                <a:spcPct val="20000"/>
              </a:spcBef>
            </a:pPr>
            <a:r>
              <a:rPr lang="en-US" sz="2400" dirty="0" smtClean="0">
                <a:solidFill>
                  <a:srgbClr val="002060"/>
                </a:solidFill>
              </a:rPr>
              <a:t>How will we  project our matrices?</a:t>
            </a:r>
            <a:endParaRPr lang="he-IL" sz="2400" dirty="0">
              <a:solidFill>
                <a:srgbClr val="002060"/>
              </a:solidFill>
            </a:endParaRPr>
          </a:p>
        </p:txBody>
      </p:sp>
      <p:grpSp>
        <p:nvGrpSpPr>
          <p:cNvPr id="3" name="קבוצה 2"/>
          <p:cNvGrpSpPr/>
          <p:nvPr/>
        </p:nvGrpSpPr>
        <p:grpSpPr>
          <a:xfrm>
            <a:off x="4953000" y="4734996"/>
            <a:ext cx="4267200" cy="2199204"/>
            <a:chOff x="4029000" y="4724400"/>
            <a:chExt cx="4267200" cy="2199204"/>
          </a:xfrm>
        </p:grpSpPr>
        <p:grpSp>
          <p:nvGrpSpPr>
            <p:cNvPr id="2" name="קבוצה 1"/>
            <p:cNvGrpSpPr/>
            <p:nvPr/>
          </p:nvGrpSpPr>
          <p:grpSpPr>
            <a:xfrm>
              <a:off x="4029000" y="4724400"/>
              <a:ext cx="4267200" cy="2199204"/>
              <a:chOff x="4029000" y="4601598"/>
              <a:chExt cx="4267200" cy="2199204"/>
            </a:xfrm>
          </p:grpSpPr>
          <p:grpSp>
            <p:nvGrpSpPr>
              <p:cNvPr id="8" name="קבוצה 7"/>
              <p:cNvGrpSpPr/>
              <p:nvPr/>
            </p:nvGrpSpPr>
            <p:grpSpPr>
              <a:xfrm>
                <a:off x="4029000" y="4601598"/>
                <a:ext cx="4267200" cy="2199204"/>
                <a:chOff x="4029000" y="4601598"/>
                <a:chExt cx="4267200" cy="2199204"/>
              </a:xfrm>
            </p:grpSpPr>
            <p:pic>
              <p:nvPicPr>
                <p:cNvPr id="50"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9000"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5" name="TextBox 64"/>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7"/>
                      <a:stretch>
                        <a:fillRect b="-3333"/>
                      </a:stretch>
                    </a:blipFill>
                  </p:spPr>
                  <p:txBody>
                    <a:bodyPr/>
                    <a:lstStyle/>
                    <a:p>
                      <a:r>
                        <a:rPr lang="he-IL">
                          <a:noFill/>
                        </a:rPr>
                        <a:t> </a:t>
                      </a:r>
                    </a:p>
                  </p:txBody>
                </p:sp>
              </mc:Fallback>
            </mc:AlternateContent>
          </p:grpSp>
          <p:grpSp>
            <p:nvGrpSpPr>
              <p:cNvPr id="9" name="קבוצה 8"/>
              <p:cNvGrpSpPr/>
              <p:nvPr/>
            </p:nvGrpSpPr>
            <p:grpSpPr>
              <a:xfrm>
                <a:off x="4311600" y="5716274"/>
                <a:ext cx="380346" cy="487726"/>
                <a:chOff x="4311600" y="5716274"/>
                <a:chExt cx="380346" cy="487726"/>
              </a:xfrm>
            </p:grpSpPr>
            <p:sp>
              <p:nvSpPr>
                <p:cNvPr id="14" name="אליפסה 1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 name="קבוצה 3"/>
              <p:cNvGrpSpPr/>
              <p:nvPr/>
            </p:nvGrpSpPr>
            <p:grpSpPr>
              <a:xfrm>
                <a:off x="7502400" y="5647200"/>
                <a:ext cx="412800" cy="565200"/>
                <a:chOff x="7502400" y="5647200"/>
                <a:chExt cx="412800" cy="565200"/>
              </a:xfrm>
            </p:grpSpPr>
            <p:sp>
              <p:nvSpPr>
                <p:cNvPr id="26" name="אליפסה 25"/>
                <p:cNvSpPr/>
                <p:nvPr/>
              </p:nvSpPr>
              <p:spPr>
                <a:xfrm>
                  <a:off x="76548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p:cNvSpPr/>
                <p:nvPr/>
              </p:nvSpPr>
              <p:spPr>
                <a:xfrm>
                  <a:off x="75024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8072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6866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grpSp>
      <p:sp>
        <p:nvSpPr>
          <p:cNvPr id="7" name="קשת 6"/>
          <p:cNvSpPr/>
          <p:nvPr/>
        </p:nvSpPr>
        <p:spPr>
          <a:xfrm rot="21330144">
            <a:off x="5100766" y="5014552"/>
            <a:ext cx="3896063" cy="3906503"/>
          </a:xfrm>
          <a:prstGeom prst="arc">
            <a:avLst>
              <a:gd name="adj1" fmla="val 13221999"/>
              <a:gd name="adj2" fmla="val 1959494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500"/>
                                        <p:tgtEl>
                                          <p:spTgt spid="1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animEffect transition="in" filter="fade">
                                      <p:cBhvr>
                                        <p:cTn id="53"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קבוצה 41"/>
          <p:cNvGrpSpPr/>
          <p:nvPr/>
        </p:nvGrpSpPr>
        <p:grpSpPr>
          <a:xfrm>
            <a:off x="4034408" y="4648200"/>
            <a:ext cx="4267200" cy="2199204"/>
            <a:chOff x="4034408" y="4601598"/>
            <a:chExt cx="4267200" cy="2199204"/>
          </a:xfrm>
        </p:grpSpPr>
        <p:pic>
          <p:nvPicPr>
            <p:cNvPr id="4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32" name="קבוצה 31"/>
          <p:cNvGrpSpPr/>
          <p:nvPr/>
        </p:nvGrpSpPr>
        <p:grpSpPr>
          <a:xfrm>
            <a:off x="3228050" y="4466699"/>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596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5" name="TextBox 74"/>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624405" y="6113866"/>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16"/>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6" name="קבוצה 5"/>
          <p:cNvGrpSpPr/>
          <p:nvPr/>
        </p:nvGrpSpPr>
        <p:grpSpPr>
          <a:xfrm>
            <a:off x="3503970" y="4648200"/>
            <a:ext cx="2439630" cy="1125137"/>
            <a:chOff x="914400" y="4648200"/>
            <a:chExt cx="2439630" cy="1125137"/>
          </a:xfrm>
        </p:grpSpPr>
        <p:cxnSp>
          <p:nvCxnSpPr>
            <p:cNvPr id="4104" name="מחבר חץ ישר 4103"/>
            <p:cNvCxnSpPr/>
            <p:nvPr/>
          </p:nvCxnSpPr>
          <p:spPr>
            <a:xfrm flipH="1">
              <a:off x="1905000" y="5181600"/>
              <a:ext cx="12435" cy="591737"/>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1904297" y="5014524"/>
              <a:ext cx="1449733"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1524000" y="4888468"/>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xmlns="">
            <p:sp>
              <p:nvSpPr>
                <p:cNvPr id="71" name="TextBox 70"/>
                <p:cNvSpPr txBox="1">
                  <a:spLocks noRot="1" noChangeAspect="1" noMove="1" noResize="1" noEditPoints="1" noAdjustHandles="1" noChangeArrowheads="1" noChangeShapeType="1" noTextEdit="1"/>
                </p:cNvSpPr>
                <p:nvPr/>
              </p:nvSpPr>
              <p:spPr>
                <a:xfrm>
                  <a:off x="1524000" y="4888468"/>
                  <a:ext cx="342900" cy="369332"/>
                </a:xfrm>
                <a:prstGeom prst="rect">
                  <a:avLst/>
                </a:prstGeom>
                <a:blipFill rotWithShape="1">
                  <a:blip r:embed="rId17"/>
                  <a:stretch>
                    <a:fillRect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14400" y="5362998"/>
                  <a:ext cx="855004" cy="307777"/>
                </a:xfrm>
                <a:prstGeom prst="rect">
                  <a:avLst/>
                </a:prstGeom>
                <a:noFill/>
                <a:ln>
                  <a:solidFill>
                    <a:srgbClr val="0CD646"/>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914400" y="5362998"/>
                  <a:ext cx="855004" cy="307777"/>
                </a:xfrm>
                <a:prstGeom prst="rect">
                  <a:avLst/>
                </a:prstGeom>
                <a:blipFill rotWithShape="1">
                  <a:blip r:embed="rId18"/>
                  <a:stretch>
                    <a:fillRect b="-7692"/>
                  </a:stretch>
                </a:blipFill>
                <a:ln>
                  <a:solidFill>
                    <a:srgbClr val="0CD646"/>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23" name="TextBox 4122"/>
                <p:cNvSpPr txBox="1"/>
                <p:nvPr/>
              </p:nvSpPr>
              <p:spPr>
                <a:xfrm>
                  <a:off x="1905001" y="4648200"/>
                  <a:ext cx="990599" cy="307777"/>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4123" name="TextBox 4122"/>
                <p:cNvSpPr txBox="1">
                  <a:spLocks noRot="1" noChangeAspect="1" noMove="1" noResize="1" noEditPoints="1" noAdjustHandles="1" noChangeArrowheads="1" noChangeShapeType="1" noTextEdit="1"/>
                </p:cNvSpPr>
                <p:nvPr/>
              </p:nvSpPr>
              <p:spPr>
                <a:xfrm>
                  <a:off x="1905001" y="4648200"/>
                  <a:ext cx="990599" cy="307777"/>
                </a:xfrm>
                <a:prstGeom prst="rect">
                  <a:avLst/>
                </a:prstGeom>
                <a:blipFill rotWithShape="1">
                  <a:blip r:embed="rId19"/>
                  <a:stretch>
                    <a:fillRect b="-5769"/>
                  </a:stretch>
                </a:blipFill>
                <a:ln>
                  <a:solidFill>
                    <a:srgbClr val="00B0F0"/>
                  </a:solidFill>
                </a:ln>
              </p:spPr>
              <p:txBody>
                <a:bodyPr/>
                <a:lstStyle/>
                <a:p>
                  <a:r>
                    <a:rPr lang="he-IL">
                      <a:noFill/>
                    </a:rPr>
                    <a:t> </a:t>
                  </a:r>
                </a:p>
              </p:txBody>
            </p:sp>
          </mc:Fallback>
        </mc:AlternateContent>
      </p:grpSp>
      <p:grpSp>
        <p:nvGrpSpPr>
          <p:cNvPr id="10" name="קבוצה 9"/>
          <p:cNvGrpSpPr/>
          <p:nvPr/>
        </p:nvGrpSpPr>
        <p:grpSpPr>
          <a:xfrm>
            <a:off x="4495800" y="4114800"/>
            <a:ext cx="3899385" cy="2822377"/>
            <a:chOff x="4495800" y="4111823"/>
            <a:chExt cx="3899385" cy="2822377"/>
          </a:xfrm>
        </p:grpSpPr>
        <mc:AlternateContent xmlns:mc="http://schemas.openxmlformats.org/markup-compatibility/2006" xmlns:a14="http://schemas.microsoft.com/office/drawing/2010/main">
          <mc:Choice Requires="a14">
            <p:sp>
              <p:nvSpPr>
                <p:cNvPr id="26" name="TextBox 25"/>
                <p:cNvSpPr txBox="1"/>
                <p:nvPr/>
              </p:nvSpPr>
              <p:spPr>
                <a:xfrm>
                  <a:off x="5756539" y="4111823"/>
                  <a:ext cx="263864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756539" y="4111823"/>
                  <a:ext cx="2638646" cy="307777"/>
                </a:xfrm>
                <a:prstGeom prst="rect">
                  <a:avLst/>
                </a:prstGeom>
                <a:blipFill rotWithShape="1">
                  <a:blip r:embed="rId20"/>
                  <a:stretch>
                    <a:fillRect r="-1617" b="-10000"/>
                  </a:stretch>
                </a:blipFill>
              </p:spPr>
              <p:txBody>
                <a:bodyPr/>
                <a:lstStyle/>
                <a:p>
                  <a:r>
                    <a:rPr lang="he-IL">
                      <a:noFill/>
                    </a:rPr>
                    <a:t> </a:t>
                  </a:r>
                </a:p>
              </p:txBody>
            </p:sp>
          </mc:Fallback>
        </mc:AlternateContent>
        <p:grpSp>
          <p:nvGrpSpPr>
            <p:cNvPr id="8" name="קבוצה 7"/>
            <p:cNvGrpSpPr/>
            <p:nvPr/>
          </p:nvGrpSpPr>
          <p:grpSpPr>
            <a:xfrm>
              <a:off x="4495800" y="4419600"/>
              <a:ext cx="2883120" cy="2514600"/>
              <a:chOff x="4495800" y="4419600"/>
              <a:chExt cx="2883120" cy="2514600"/>
            </a:xfrm>
          </p:grpSpPr>
          <p:grpSp>
            <p:nvGrpSpPr>
              <p:cNvPr id="34" name="קבוצה 33"/>
              <p:cNvGrpSpPr/>
              <p:nvPr/>
            </p:nvGrpSpPr>
            <p:grpSpPr>
              <a:xfrm>
                <a:off x="4495800"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8" name="TextBox 67"/>
                    <p:cNvSpPr txBox="1"/>
                    <p:nvPr/>
                  </p:nvSpPr>
                  <p:spPr>
                    <a:xfrm>
                      <a:off x="6249630" y="4888468"/>
                      <a:ext cx="48555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cxnSp>
            <p:nvCxnSpPr>
              <p:cNvPr id="52" name="מחבר חץ ישר 51"/>
              <p:cNvCxnSpPr/>
              <p:nvPr/>
            </p:nvCxnSpPr>
            <p:spPr>
              <a:xfrm flipH="1">
                <a:off x="6120684" y="4419600"/>
                <a:ext cx="508716" cy="4967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3" name="קבוצה 42"/>
          <p:cNvGrpSpPr/>
          <p:nvPr/>
        </p:nvGrpSpPr>
        <p:grpSpPr>
          <a:xfrm>
            <a:off x="4344054" y="5716274"/>
            <a:ext cx="380346" cy="487726"/>
            <a:chOff x="4311600" y="5716274"/>
            <a:chExt cx="380346" cy="487726"/>
          </a:xfrm>
        </p:grpSpPr>
        <p:sp>
          <p:nvSpPr>
            <p:cNvPr id="44" name="אליפסה 4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0" name="קבוצה 49"/>
          <p:cNvGrpSpPr/>
          <p:nvPr/>
        </p:nvGrpSpPr>
        <p:grpSpPr>
          <a:xfrm>
            <a:off x="7435800" y="5647200"/>
            <a:ext cx="412800" cy="565200"/>
            <a:chOff x="7435800" y="5647200"/>
            <a:chExt cx="412800" cy="565200"/>
          </a:xfrm>
        </p:grpSpPr>
        <p:sp>
          <p:nvSpPr>
            <p:cNvPr id="51" name="אליפסה 50"/>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mc:Choice xmlns:a14="http://schemas.microsoft.com/office/drawing/2010/main" Requires="a14">
          <p:sp>
            <p:nvSpPr>
              <p:cNvPr id="57" name="Content Placeholder 2"/>
              <p:cNvSpPr txBox="1">
                <a:spLocks/>
              </p:cNvSpPr>
              <p:nvPr/>
            </p:nvSpPr>
            <p:spPr>
              <a:xfrm>
                <a:off x="271032" y="688778"/>
                <a:ext cx="8707851" cy="2359222"/>
              </a:xfrm>
              <a:prstGeom prst="rect">
                <a:avLst/>
              </a:prstGeom>
            </p:spPr>
            <p:txBody>
              <a:bodyPr vert="horz" lIns="91440" tIns="45720" rIns="91440" bIns="45720" rtlCol="1">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solidFill>
                      <a:srgbClr val="002060"/>
                    </a:solidFill>
                  </a:rPr>
                  <a:t>For </a:t>
                </a:r>
                <a:r>
                  <a:rPr lang="en-US" sz="1800" dirty="0">
                    <a:solidFill>
                      <a:srgbClr val="002060"/>
                    </a:solidFill>
                  </a:rPr>
                  <a:t>each point P ∈ </a:t>
                </a:r>
                <a:r>
                  <a:rPr lang="en-US" sz="1800" dirty="0" smtClean="0">
                    <a:solidFill>
                      <a:srgbClr val="002060"/>
                    </a:solidFill>
                  </a:rPr>
                  <a:t>SPD, </a:t>
                </a:r>
                <a:r>
                  <a:rPr lang="en-US" sz="1800" dirty="0">
                    <a:solidFill>
                      <a:srgbClr val="002060"/>
                    </a:solidFill>
                  </a:rPr>
                  <a:t>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a:t>
                </a:r>
              </a:p>
              <a:p>
                <a:pPr marL="0" indent="0" algn="just">
                  <a:buFont typeface="Arial" panose="020B0604020202020204" pitchFamily="34" charset="0"/>
                  <a:buNone/>
                </a:pPr>
                <a:r>
                  <a:rPr lang="en-US" sz="1800" dirty="0" smtClean="0">
                    <a:solidFill>
                      <a:srgbClr val="002060"/>
                    </a:solidFill>
                  </a:rPr>
                  <a:t>Each </a:t>
                </a:r>
                <a:r>
                  <a:rPr lang="en-US" sz="1800" dirty="0">
                    <a:solidFill>
                      <a:srgbClr val="002060"/>
                    </a:solidFill>
                  </a:rPr>
                  <a:t>SPD matrix </a:t>
                </a:r>
                <a:r>
                  <a:rPr lang="en-US" sz="1800" dirty="0" smtClean="0">
                    <a:solidFill>
                      <a:srgbClr val="002060"/>
                    </a:solidFill>
                  </a:rPr>
                  <a:t>(covariance of a trial) </a:t>
                </a:r>
                <a:r>
                  <a:rPr lang="en-US" sz="1800" dirty="0">
                    <a:solidFill>
                      <a:srgbClr val="002060"/>
                    </a:solidFill>
                  </a:rPr>
                  <a:t>is then mapped into this tangent </a:t>
                </a:r>
                <a:r>
                  <a:rPr lang="en-US" sz="1800" dirty="0" smtClean="0">
                    <a:solidFill>
                      <a:srgbClr val="002060"/>
                    </a:solidFill>
                  </a:rPr>
                  <a:t>space by this formula: </a:t>
                </a:r>
              </a:p>
              <a:p>
                <a:pPr marL="0" indent="0" algn="just">
                  <a:buNone/>
                </a:pPr>
                <a14:m>
                  <m:oMathPara xmlns:m="http://schemas.openxmlformats.org/officeDocument/2006/math">
                    <m:oMathParaPr>
                      <m:jc m:val="centerGroup"/>
                    </m:oMathParaPr>
                    <m:oMath xmlns:m="http://schemas.openxmlformats.org/officeDocument/2006/math">
                      <m:sSub>
                        <m:sSubPr>
                          <m:ctrlPr>
                            <a:rPr lang="en-US" sz="1800" i="1" smtClean="0">
                              <a:solidFill>
                                <a:srgbClr val="002060"/>
                              </a:solidFill>
                              <a:latin typeface="Cambria Math"/>
                            </a:rPr>
                          </m:ctrlPr>
                        </m:sSubPr>
                        <m:e>
                          <m:r>
                            <a:rPr lang="en-US" sz="1800" i="1" smtClean="0">
                              <a:solidFill>
                                <a:srgbClr val="002060"/>
                              </a:solidFill>
                              <a:latin typeface="Cambria Math"/>
                            </a:rPr>
                            <m:t>𝑆</m:t>
                          </m:r>
                        </m:e>
                        <m:sub>
                          <m:r>
                            <a:rPr lang="en-US" sz="1800" i="1" smtClean="0">
                              <a:solidFill>
                                <a:srgbClr val="002060"/>
                              </a:solidFill>
                              <a:latin typeface="Cambria Math"/>
                            </a:rPr>
                            <m:t>𝑖</m:t>
                          </m:r>
                        </m:sub>
                      </m:sSub>
                      <m:r>
                        <a:rPr lang="en-US" sz="1800" i="1" smtClean="0">
                          <a:solidFill>
                            <a:srgbClr val="002060"/>
                          </a:solidFill>
                          <a:latin typeface="Cambria Math"/>
                        </a:rPr>
                        <m:t>=</m:t>
                      </m:r>
                      <m:sSub>
                        <m:sSubPr>
                          <m:ctrlPr>
                            <a:rPr lang="en-US" sz="1800" i="1">
                              <a:solidFill>
                                <a:srgbClr val="002060"/>
                              </a:solidFill>
                              <a:latin typeface="Cambria Math"/>
                            </a:rPr>
                          </m:ctrlPr>
                        </m:sSubPr>
                        <m:e>
                          <m:r>
                            <a:rPr lang="en-US" sz="1800" b="0" i="1" smtClean="0">
                              <a:solidFill>
                                <a:srgbClr val="002060"/>
                              </a:solidFill>
                              <a:latin typeface="Cambria Math"/>
                            </a:rPr>
                            <m:t>𝐿</m:t>
                          </m:r>
                          <m:r>
                            <a:rPr lang="en-US" sz="1800" i="1">
                              <a:solidFill>
                                <a:srgbClr val="002060"/>
                              </a:solidFill>
                              <a:latin typeface="Cambria Math"/>
                            </a:rPr>
                            <m:t>𝑜𝑔</m:t>
                          </m:r>
                        </m:e>
                        <m:sub>
                          <m:r>
                            <a:rPr lang="en-US" sz="1800" i="1">
                              <a:solidFill>
                                <a:srgbClr val="002060"/>
                              </a:solidFill>
                              <a:latin typeface="Cambria Math"/>
                            </a:rPr>
                            <m:t>𝑃</m:t>
                          </m:r>
                        </m:sub>
                      </m:sSub>
                      <m:sSub>
                        <m:sSubPr>
                          <m:ctrlPr>
                            <a:rPr lang="en-US" sz="1800" i="1">
                              <a:solidFill>
                                <a:srgbClr val="002060"/>
                              </a:solidFill>
                              <a:latin typeface="Cambria Math"/>
                            </a:rPr>
                          </m:ctrlPr>
                        </m:sSubPr>
                        <m:e>
                          <m:r>
                            <a:rPr lang="en-US" sz="1800" i="1">
                              <a:solidFill>
                                <a:srgbClr val="002060"/>
                              </a:solidFill>
                              <a:latin typeface="Cambria Math"/>
                            </a:rPr>
                            <m:t>𝑃</m:t>
                          </m:r>
                        </m:e>
                        <m:sub>
                          <m:r>
                            <a:rPr lang="en-US" sz="1800" i="1">
                              <a:solidFill>
                                <a:srgbClr val="002060"/>
                              </a:solidFill>
                              <a:latin typeface="Cambria Math"/>
                            </a:rPr>
                            <m:t>𝑖</m:t>
                          </m:r>
                        </m:sub>
                      </m:sSub>
                      <m:sSup>
                        <m:sSupPr>
                          <m:ctrlPr>
                            <a:rPr lang="en-US" sz="1800" i="1" smtClean="0">
                              <a:solidFill>
                                <a:srgbClr val="002060"/>
                              </a:solidFill>
                              <a:latin typeface="Cambria Math"/>
                            </a:rPr>
                          </m:ctrlPr>
                        </m:sSupPr>
                        <m:e>
                          <m:r>
                            <a:rPr lang="en-US" sz="1800" b="0" i="1" smtClean="0">
                              <a:solidFill>
                                <a:srgbClr val="002060"/>
                              </a:solidFill>
                              <a:latin typeface="Cambria Math"/>
                            </a:rPr>
                            <m:t>= </m:t>
                          </m:r>
                          <m:r>
                            <a:rPr lang="en-US" sz="1800" i="1" smtClean="0">
                              <a:solidFill>
                                <a:srgbClr val="002060"/>
                              </a:solidFill>
                              <a:latin typeface="Cambria Math"/>
                            </a:rPr>
                            <m:t>𝑃</m:t>
                          </m:r>
                        </m:e>
                        <m:sup>
                          <m:f>
                            <m:fPr>
                              <m:ctrlPr>
                                <a:rPr lang="en-US" sz="1800" i="1" smtClean="0">
                                  <a:solidFill>
                                    <a:srgbClr val="002060"/>
                                  </a:solidFill>
                                  <a:latin typeface="Cambria Math"/>
                                </a:rPr>
                              </m:ctrlPr>
                            </m:fPr>
                            <m:num>
                              <m:r>
                                <a:rPr lang="en-US" sz="1800" i="1" smtClean="0">
                                  <a:solidFill>
                                    <a:srgbClr val="002060"/>
                                  </a:solidFill>
                                  <a:latin typeface="Cambria Math"/>
                                </a:rPr>
                                <m:t>1</m:t>
                              </m:r>
                            </m:num>
                            <m:den>
                              <m:r>
                                <a:rPr lang="en-US" sz="1800" i="1" smtClean="0">
                                  <a:solidFill>
                                    <a:srgbClr val="002060"/>
                                  </a:solidFill>
                                  <a:latin typeface="Cambria Math"/>
                                </a:rPr>
                                <m:t>2</m:t>
                              </m:r>
                            </m:den>
                          </m:f>
                        </m:sup>
                      </m:sSup>
                      <m:sSup>
                        <m:sSupPr>
                          <m:ctrlPr>
                            <a:rPr lang="en-US" sz="1800" i="1" smtClean="0">
                              <a:solidFill>
                                <a:srgbClr val="002060"/>
                              </a:solidFill>
                              <a:latin typeface="Cambria Math"/>
                            </a:rPr>
                          </m:ctrlPr>
                        </m:sSupPr>
                        <m:e>
                          <m:func>
                            <m:funcPr>
                              <m:ctrlPr>
                                <a:rPr lang="en-US" sz="1800" b="0" i="1" smtClean="0">
                                  <a:solidFill>
                                    <a:srgbClr val="002060"/>
                                  </a:solidFill>
                                  <a:latin typeface="Cambria Math"/>
                                </a:rPr>
                              </m:ctrlPr>
                            </m:funcPr>
                            <m:fName>
                              <m:r>
                                <m:rPr>
                                  <m:sty m:val="p"/>
                                </m:rPr>
                                <a:rPr lang="en-US" sz="1800" b="0" i="0" smtClean="0">
                                  <a:solidFill>
                                    <a:srgbClr val="002060"/>
                                  </a:solidFill>
                                  <a:latin typeface="Cambria Math"/>
                                </a:rPr>
                                <m:t>log</m:t>
                              </m:r>
                            </m:fName>
                            <m:e>
                              <m:d>
                                <m:dPr>
                                  <m:ctrlPr>
                                    <a:rPr lang="en-US" sz="1800" b="0" i="1" smtClean="0">
                                      <a:solidFill>
                                        <a:srgbClr val="002060"/>
                                      </a:solidFill>
                                      <a:latin typeface="Cambria Math"/>
                                    </a:rPr>
                                  </m:ctrlPr>
                                </m:dPr>
                                <m:e>
                                  <m:sSup>
                                    <m:sSupPr>
                                      <m:ctrlPr>
                                        <a:rPr lang="en-US" sz="1800" b="0" i="1" smtClean="0">
                                          <a:solidFill>
                                            <a:srgbClr val="002060"/>
                                          </a:solidFill>
                                          <a:latin typeface="Cambria Math"/>
                                        </a:rPr>
                                      </m:ctrlPr>
                                    </m:sSupPr>
                                    <m:e>
                                      <m:r>
                                        <a:rPr lang="en-US" sz="1800" b="0" i="1" smtClean="0">
                                          <a:solidFill>
                                            <a:srgbClr val="002060"/>
                                          </a:solidFill>
                                          <a:latin typeface="Cambria Math"/>
                                        </a:rPr>
                                        <m:t>𝑃</m:t>
                                      </m:r>
                                    </m:e>
                                    <m:sup>
                                      <m:r>
                                        <a:rPr lang="en-US" sz="1800" b="0" i="1" smtClean="0">
                                          <a:solidFill>
                                            <a:srgbClr val="002060"/>
                                          </a:solidFill>
                                          <a:latin typeface="Cambria Math"/>
                                        </a:rPr>
                                        <m:t>−</m:t>
                                      </m:r>
                                      <m:f>
                                        <m:fPr>
                                          <m:ctrlPr>
                                            <a:rPr lang="en-US" sz="1800" b="0" i="1" smtClean="0">
                                              <a:solidFill>
                                                <a:srgbClr val="002060"/>
                                              </a:solidFill>
                                              <a:latin typeface="Cambria Math"/>
                                            </a:rPr>
                                          </m:ctrlPr>
                                        </m:fPr>
                                        <m:num>
                                          <m:r>
                                            <a:rPr lang="en-US" sz="1800" b="0" i="1" smtClean="0">
                                              <a:solidFill>
                                                <a:srgbClr val="002060"/>
                                              </a:solidFill>
                                              <a:latin typeface="Cambria Math"/>
                                            </a:rPr>
                                            <m:t>1</m:t>
                                          </m:r>
                                        </m:num>
                                        <m:den>
                                          <m:r>
                                            <a:rPr lang="en-US" sz="1800" b="0" i="1" smtClean="0">
                                              <a:solidFill>
                                                <a:srgbClr val="002060"/>
                                              </a:solidFill>
                                              <a:latin typeface="Cambria Math"/>
                                            </a:rPr>
                                            <m:t>2</m:t>
                                          </m:r>
                                        </m:den>
                                      </m:f>
                                    </m:sup>
                                  </m:sSup>
                                  <m:sSub>
                                    <m:sSubPr>
                                      <m:ctrlPr>
                                        <a:rPr lang="en-US" sz="1800" i="1">
                                          <a:solidFill>
                                            <a:srgbClr val="002060"/>
                                          </a:solidFill>
                                          <a:latin typeface="Cambria Math"/>
                                        </a:rPr>
                                      </m:ctrlPr>
                                    </m:sSubPr>
                                    <m:e>
                                      <m:r>
                                        <a:rPr lang="en-US" sz="1800" i="1">
                                          <a:solidFill>
                                            <a:srgbClr val="002060"/>
                                          </a:solidFill>
                                          <a:latin typeface="Cambria Math"/>
                                        </a:rPr>
                                        <m:t>𝑃</m:t>
                                      </m:r>
                                    </m:e>
                                    <m:sub>
                                      <m:r>
                                        <a:rPr lang="en-US" sz="1800" i="1">
                                          <a:solidFill>
                                            <a:srgbClr val="002060"/>
                                          </a:solidFill>
                                          <a:latin typeface="Cambria Math"/>
                                        </a:rPr>
                                        <m:t>𝑖</m:t>
                                      </m:r>
                                    </m:sub>
                                  </m:sSub>
                                  <m:sSup>
                                    <m:sSupPr>
                                      <m:ctrlPr>
                                        <a:rPr lang="en-US" sz="1800" i="1">
                                          <a:solidFill>
                                            <a:srgbClr val="002060"/>
                                          </a:solidFill>
                                          <a:latin typeface="Cambria Math"/>
                                        </a:rPr>
                                      </m:ctrlPr>
                                    </m:sSupPr>
                                    <m:e>
                                      <m:r>
                                        <a:rPr lang="en-US" sz="1800" i="1">
                                          <a:solidFill>
                                            <a:srgbClr val="002060"/>
                                          </a:solidFill>
                                          <a:latin typeface="Cambria Math"/>
                                        </a:rPr>
                                        <m:t>𝑃</m:t>
                                      </m:r>
                                    </m:e>
                                    <m:sup>
                                      <m:r>
                                        <a:rPr lang="en-US" sz="1800" i="1">
                                          <a:solidFill>
                                            <a:srgbClr val="002060"/>
                                          </a:solidFill>
                                          <a:latin typeface="Cambria Math"/>
                                        </a:rPr>
                                        <m:t>−</m:t>
                                      </m:r>
                                      <m:f>
                                        <m:fPr>
                                          <m:ctrlPr>
                                            <a:rPr lang="en-US" sz="1800" i="1">
                                              <a:solidFill>
                                                <a:srgbClr val="002060"/>
                                              </a:solidFill>
                                              <a:latin typeface="Cambria Math"/>
                                            </a:rPr>
                                          </m:ctrlPr>
                                        </m:fPr>
                                        <m:num>
                                          <m:r>
                                            <a:rPr lang="en-US" sz="1800" i="1">
                                              <a:solidFill>
                                                <a:srgbClr val="002060"/>
                                              </a:solidFill>
                                              <a:latin typeface="Cambria Math"/>
                                            </a:rPr>
                                            <m:t>1</m:t>
                                          </m:r>
                                        </m:num>
                                        <m:den>
                                          <m:r>
                                            <a:rPr lang="en-US" sz="1800" i="1">
                                              <a:solidFill>
                                                <a:srgbClr val="002060"/>
                                              </a:solidFill>
                                              <a:latin typeface="Cambria Math"/>
                                            </a:rPr>
                                            <m:t>2</m:t>
                                          </m:r>
                                        </m:den>
                                      </m:f>
                                    </m:sup>
                                  </m:sSup>
                                </m:e>
                              </m:d>
                            </m:e>
                          </m:func>
                          <m:r>
                            <a:rPr lang="en-US" sz="1800" i="1" smtClean="0">
                              <a:solidFill>
                                <a:srgbClr val="002060"/>
                              </a:solidFill>
                              <a:latin typeface="Cambria Math"/>
                            </a:rPr>
                            <m:t>𝑃</m:t>
                          </m:r>
                        </m:e>
                        <m:sup>
                          <m:f>
                            <m:fPr>
                              <m:ctrlPr>
                                <a:rPr lang="en-US" sz="1800" i="1" smtClean="0">
                                  <a:solidFill>
                                    <a:srgbClr val="002060"/>
                                  </a:solidFill>
                                  <a:latin typeface="Cambria Math"/>
                                </a:rPr>
                              </m:ctrlPr>
                            </m:fPr>
                            <m:num>
                              <m:r>
                                <a:rPr lang="en-US" sz="1800" i="1" smtClean="0">
                                  <a:solidFill>
                                    <a:srgbClr val="002060"/>
                                  </a:solidFill>
                                  <a:latin typeface="Cambria Math"/>
                                </a:rPr>
                                <m:t>1</m:t>
                              </m:r>
                            </m:num>
                            <m:den>
                              <m:r>
                                <a:rPr lang="en-US" sz="1800" i="1" smtClean="0">
                                  <a:solidFill>
                                    <a:srgbClr val="002060"/>
                                  </a:solidFill>
                                  <a:latin typeface="Cambria Math"/>
                                </a:rPr>
                                <m:t>2</m:t>
                              </m:r>
                            </m:den>
                          </m:f>
                        </m:sup>
                      </m:sSup>
                    </m:oMath>
                  </m:oMathPara>
                </a14:m>
                <a:endParaRPr lang="en-US" sz="1800" dirty="0" smtClean="0">
                  <a:solidFill>
                    <a:srgbClr val="002060"/>
                  </a:solidFill>
                </a:endParaRPr>
              </a:p>
              <a:p>
                <a:pPr marL="0" indent="0" algn="just">
                  <a:buFont typeface="Arial" panose="020B0604020202020204" pitchFamily="34" charset="0"/>
                  <a:buNone/>
                </a:pPr>
                <a:endParaRPr lang="en-US" sz="800" dirty="0" smtClean="0">
                  <a:solidFill>
                    <a:srgbClr val="002060"/>
                  </a:solidFill>
                </a:endParaRPr>
              </a:p>
              <a:p>
                <a:pPr marL="0" indent="0" algn="just">
                  <a:buFont typeface="Arial" panose="020B0604020202020204" pitchFamily="34" charset="0"/>
                  <a:buNone/>
                </a:pPr>
                <a:r>
                  <a:rPr lang="en-US" sz="1800" dirty="0" smtClean="0">
                    <a:solidFill>
                      <a:srgbClr val="002060"/>
                    </a:solidFill>
                  </a:rPr>
                  <a:t>Then we can approximate the Geodesic distance to the Euclidian distance on the tangent plane:</a:t>
                </a:r>
                <a:endParaRPr lang="en-US" sz="1100" dirty="0" smtClean="0">
                  <a:solidFill>
                    <a:srgbClr val="002060"/>
                  </a:solidFill>
                </a:endParaRP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solidFill>
                            <a:srgbClr val="002060"/>
                          </a:solidFill>
                          <a:latin typeface="Cambria Math"/>
                          <a:ea typeface="Cambria Math"/>
                        </a:rPr>
                        <m:t>∀</m:t>
                      </m:r>
                      <m:r>
                        <a:rPr lang="en-US" sz="1800" i="1" smtClean="0">
                          <a:solidFill>
                            <a:srgbClr val="002060"/>
                          </a:solidFill>
                          <a:latin typeface="Cambria Math"/>
                          <a:ea typeface="Cambria Math"/>
                        </a:rPr>
                        <m:t>𝑖</m:t>
                      </m:r>
                      <m:r>
                        <a:rPr lang="en-US" sz="1800" i="1" smtClean="0">
                          <a:solidFill>
                            <a:srgbClr val="002060"/>
                          </a:solidFill>
                          <a:latin typeface="Cambria Math"/>
                          <a:ea typeface="Cambria Math"/>
                        </a:rPr>
                        <m:t>,</m:t>
                      </m:r>
                      <m:r>
                        <a:rPr lang="en-US" sz="1800" i="1" smtClean="0">
                          <a:solidFill>
                            <a:srgbClr val="002060"/>
                          </a:solidFill>
                          <a:latin typeface="Cambria Math"/>
                          <a:ea typeface="Cambria Math"/>
                        </a:rPr>
                        <m:t>𝑗</m:t>
                      </m:r>
                      <m:r>
                        <a:rPr lang="en-US" sz="1800" i="1" smtClean="0">
                          <a:solidFill>
                            <a:srgbClr val="002060"/>
                          </a:solidFill>
                          <a:latin typeface="Cambria Math"/>
                          <a:ea typeface="Cambria Math"/>
                        </a:rPr>
                        <m:t>  </m:t>
                      </m:r>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𝛿</m:t>
                          </m:r>
                        </m:e>
                        <m:sub>
                          <m:r>
                            <a:rPr lang="en-US" sz="1800" i="1" smtClean="0">
                              <a:solidFill>
                                <a:srgbClr val="002060"/>
                              </a:solidFill>
                              <a:latin typeface="Cambria Math"/>
                              <a:ea typeface="Cambria Math"/>
                            </a:rPr>
                            <m:t>𝑅</m:t>
                          </m:r>
                        </m:sub>
                      </m:sSub>
                      <m:d>
                        <m:dPr>
                          <m:ctrlPr>
                            <a:rPr lang="en-US" sz="1800" i="1" smtClean="0">
                              <a:solidFill>
                                <a:srgbClr val="002060"/>
                              </a:solidFill>
                              <a:latin typeface="Cambria Math"/>
                              <a:ea typeface="Cambria Math"/>
                            </a:rPr>
                          </m:ctrlPr>
                        </m:dPr>
                        <m:e>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𝑃</m:t>
                              </m:r>
                            </m:e>
                            <m:sub>
                              <m:r>
                                <a:rPr lang="en-US" sz="1800" i="1" smtClean="0">
                                  <a:solidFill>
                                    <a:srgbClr val="002060"/>
                                  </a:solidFill>
                                  <a:latin typeface="Cambria Math"/>
                                  <a:ea typeface="Cambria Math"/>
                                </a:rPr>
                                <m:t>𝑖</m:t>
                              </m:r>
                            </m:sub>
                          </m:sSub>
                          <m:r>
                            <a:rPr lang="en-US" sz="1800" i="1" smtClean="0">
                              <a:solidFill>
                                <a:srgbClr val="002060"/>
                              </a:solidFill>
                              <a:latin typeface="Cambria Math"/>
                              <a:ea typeface="Cambria Math"/>
                            </a:rPr>
                            <m:t>, </m:t>
                          </m:r>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𝑃</m:t>
                              </m:r>
                            </m:e>
                            <m:sub>
                              <m:r>
                                <a:rPr lang="en-US" sz="1800" i="1" smtClean="0">
                                  <a:solidFill>
                                    <a:srgbClr val="002060"/>
                                  </a:solidFill>
                                  <a:latin typeface="Cambria Math"/>
                                  <a:ea typeface="Cambria Math"/>
                                </a:rPr>
                                <m:t>𝑗</m:t>
                              </m:r>
                            </m:sub>
                          </m:sSub>
                        </m:e>
                      </m:d>
                      <m:r>
                        <a:rPr lang="en-US" sz="1800" i="1">
                          <a:solidFill>
                            <a:srgbClr val="002060"/>
                          </a:solidFill>
                          <a:latin typeface="Cambria Math"/>
                          <a:ea typeface="Cambria Math"/>
                        </a:rPr>
                        <m:t>≈</m:t>
                      </m:r>
                      <m:r>
                        <a:rPr lang="en-US" sz="1800" i="1" smtClean="0">
                          <a:solidFill>
                            <a:srgbClr val="002060"/>
                          </a:solidFill>
                          <a:latin typeface="Cambria Math"/>
                          <a:ea typeface="Cambria Math"/>
                        </a:rPr>
                        <m:t> </m:t>
                      </m:r>
                      <m:d>
                        <m:dPr>
                          <m:begChr m:val="‖"/>
                          <m:endChr m:val="‖"/>
                          <m:ctrlPr>
                            <a:rPr lang="en-US" sz="1800" i="1" smtClean="0">
                              <a:solidFill>
                                <a:srgbClr val="002060"/>
                              </a:solidFill>
                              <a:latin typeface="Cambria Math"/>
                              <a:ea typeface="Cambria Math"/>
                            </a:rPr>
                          </m:ctrlPr>
                        </m:dPr>
                        <m:e>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𝑆</m:t>
                              </m:r>
                            </m:e>
                            <m:sub>
                              <m:r>
                                <a:rPr lang="en-US" sz="1800" i="1" smtClean="0">
                                  <a:solidFill>
                                    <a:srgbClr val="002060"/>
                                  </a:solidFill>
                                  <a:latin typeface="Cambria Math"/>
                                  <a:ea typeface="Cambria Math"/>
                                </a:rPr>
                                <m:t>𝑖</m:t>
                              </m:r>
                            </m:sub>
                          </m:sSub>
                          <m:r>
                            <a:rPr lang="en-US" sz="1800" i="1" smtClean="0">
                              <a:solidFill>
                                <a:srgbClr val="002060"/>
                              </a:solidFill>
                              <a:latin typeface="Cambria Math"/>
                              <a:ea typeface="Cambria Math"/>
                            </a:rPr>
                            <m:t> − </m:t>
                          </m:r>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𝑆</m:t>
                              </m:r>
                            </m:e>
                            <m:sub>
                              <m:r>
                                <a:rPr lang="en-US" sz="1800" i="1" smtClean="0">
                                  <a:solidFill>
                                    <a:srgbClr val="002060"/>
                                  </a:solidFill>
                                  <a:latin typeface="Cambria Math"/>
                                  <a:ea typeface="Cambria Math"/>
                                </a:rPr>
                                <m:t>𝑗</m:t>
                              </m:r>
                            </m:sub>
                          </m:sSub>
                        </m:e>
                      </m:d>
                      <m:r>
                        <a:rPr lang="en-US" sz="1800" i="1" smtClean="0">
                          <a:solidFill>
                            <a:srgbClr val="002060"/>
                          </a:solidFill>
                          <a:latin typeface="Cambria Math"/>
                          <a:ea typeface="Cambria Math"/>
                        </a:rPr>
                        <m:t> </m:t>
                      </m:r>
                    </m:oMath>
                  </m:oMathPara>
                </a14:m>
                <a:endParaRPr lang="en-US" sz="1800" dirty="0" smtClean="0">
                  <a:solidFill>
                    <a:srgbClr val="002060"/>
                  </a:solidFill>
                </a:endParaRPr>
              </a:p>
              <a:p>
                <a:pPr marL="0" indent="0" algn="just">
                  <a:buFont typeface="Arial" panose="020B0604020202020204" pitchFamily="34" charset="0"/>
                  <a:buNone/>
                </a:pPr>
                <a:endParaRPr lang="en-US" sz="1000" dirty="0" smtClean="0">
                  <a:solidFill>
                    <a:srgbClr val="002060"/>
                  </a:solidFill>
                </a:endParaRPr>
              </a:p>
              <a:p>
                <a:pPr marL="0" indent="0" algn="just">
                  <a:buFont typeface="Arial" panose="020B0604020202020204" pitchFamily="34" charset="0"/>
                  <a:buNone/>
                </a:pPr>
                <a:r>
                  <a:rPr lang="en-US" sz="1800" dirty="0" smtClean="0">
                    <a:solidFill>
                      <a:srgbClr val="002060"/>
                    </a:solidFill>
                  </a:rPr>
                  <a:t>At </a:t>
                </a:r>
                <a:r>
                  <a:rPr lang="en-US" sz="1800" dirty="0">
                    <a:solidFill>
                      <a:srgbClr val="002060"/>
                    </a:solidFill>
                  </a:rPr>
                  <a:t>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Font typeface="Arial" panose="020B0604020202020204" pitchFamily="34" charset="0"/>
                  <a:buNone/>
                </a:pPr>
                <a:endParaRPr lang="en-US" sz="1800" dirty="0" smtClean="0">
                  <a:solidFill>
                    <a:srgbClr val="002060"/>
                  </a:solidFill>
                </a:endParaRPr>
              </a:p>
              <a:p>
                <a:pPr marL="0" indent="0" algn="just">
                  <a:buFont typeface="Arial" panose="020B0604020202020204" pitchFamily="34" charset="0"/>
                  <a:buNone/>
                </a:pPr>
                <a:endParaRPr lang="en-US" sz="1800" dirty="0" smtClean="0">
                  <a:solidFill>
                    <a:srgbClr val="002060"/>
                  </a:solidFill>
                </a:endParaRPr>
              </a:p>
              <a:p>
                <a:pPr marL="0" indent="0" algn="just">
                  <a:buFont typeface="Arial" panose="020B0604020202020204" pitchFamily="34" charset="0"/>
                  <a:buNone/>
                </a:pPr>
                <a:endParaRPr lang="en-US" sz="1800" dirty="0" smtClean="0">
                  <a:solidFill>
                    <a:srgbClr val="002060"/>
                  </a:solidFill>
                </a:endParaRPr>
              </a:p>
            </p:txBody>
          </p:sp>
        </mc:Choice>
        <mc:Fallback>
          <p:sp>
            <p:nvSpPr>
              <p:cNvPr id="57" name="Content Placeholder 2"/>
              <p:cNvSpPr txBox="1">
                <a:spLocks noRot="1" noChangeAspect="1" noMove="1" noResize="1" noEditPoints="1" noAdjustHandles="1" noChangeArrowheads="1" noChangeShapeType="1" noTextEdit="1"/>
              </p:cNvSpPr>
              <p:nvPr/>
            </p:nvSpPr>
            <p:spPr>
              <a:xfrm>
                <a:off x="271032" y="688778"/>
                <a:ext cx="8707851" cy="2359222"/>
              </a:xfrm>
              <a:prstGeom prst="rect">
                <a:avLst/>
              </a:prstGeom>
              <a:blipFill rotWithShape="1">
                <a:blip r:embed="rId21"/>
                <a:stretch>
                  <a:fillRect l="-560" t="-1809" r="-560" b="-54522"/>
                </a:stretch>
              </a:blipFill>
            </p:spPr>
            <p:txBody>
              <a:bodyPr/>
              <a:lstStyle/>
              <a:p>
                <a:r>
                  <a:rPr lang="he-IL">
                    <a:noFill/>
                  </a:rPr>
                  <a:t> </a:t>
                </a:r>
              </a:p>
            </p:txBody>
          </p:sp>
        </mc:Fallback>
      </mc:AlternateContent>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xEl>
                                              <p:pRg st="1" end="1"/>
                                            </p:txEl>
                                          </p:spTgt>
                                        </p:tgtEl>
                                        <p:attrNameLst>
                                          <p:attrName>style.visibility</p:attrName>
                                        </p:attrNameLst>
                                      </p:cBhvr>
                                      <p:to>
                                        <p:strVal val="visible"/>
                                      </p:to>
                                    </p:set>
                                    <p:animEffect transition="in" filter="fade">
                                      <p:cBhvr>
                                        <p:cTn id="17" dur="500"/>
                                        <p:tgtEl>
                                          <p:spTgt spid="5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xEl>
                                              <p:pRg st="2" end="2"/>
                                            </p:txEl>
                                          </p:spTgt>
                                        </p:tgtEl>
                                        <p:attrNameLst>
                                          <p:attrName>style.visibility</p:attrName>
                                        </p:attrNameLst>
                                      </p:cBhvr>
                                      <p:to>
                                        <p:strVal val="visible"/>
                                      </p:to>
                                    </p:set>
                                    <p:animEffect transition="in" filter="fade">
                                      <p:cBhvr>
                                        <p:cTn id="22" dur="500"/>
                                        <p:tgtEl>
                                          <p:spTgt spid="5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xEl>
                                              <p:pRg st="4" end="4"/>
                                            </p:txEl>
                                          </p:spTgt>
                                        </p:tgtEl>
                                        <p:attrNameLst>
                                          <p:attrName>style.visibility</p:attrName>
                                        </p:attrNameLst>
                                      </p:cBhvr>
                                      <p:to>
                                        <p:strVal val="visible"/>
                                      </p:to>
                                    </p:set>
                                    <p:animEffect transition="in" filter="fade">
                                      <p:cBhvr>
                                        <p:cTn id="32" dur="500"/>
                                        <p:tgtEl>
                                          <p:spTgt spid="5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
                                            <p:txEl>
                                              <p:pRg st="5" end="5"/>
                                            </p:txEl>
                                          </p:spTgt>
                                        </p:tgtEl>
                                        <p:attrNameLst>
                                          <p:attrName>style.visibility</p:attrName>
                                        </p:attrNameLst>
                                      </p:cBhvr>
                                      <p:to>
                                        <p:strVal val="visible"/>
                                      </p:to>
                                    </p:set>
                                    <p:animEffect transition="in" filter="fade">
                                      <p:cBhvr>
                                        <p:cTn id="37" dur="500"/>
                                        <p:tgtEl>
                                          <p:spTgt spid="5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xEl>
                                              <p:pRg st="7" end="7"/>
                                            </p:txEl>
                                          </p:spTgt>
                                        </p:tgtEl>
                                        <p:attrNameLst>
                                          <p:attrName>style.visibility</p:attrName>
                                        </p:attrNameLst>
                                      </p:cBhvr>
                                      <p:to>
                                        <p:strVal val="visible"/>
                                      </p:to>
                                    </p:set>
                                    <p:animEffect transition="in" filter="fade">
                                      <p:cBhvr>
                                        <p:cTn id="42" dur="500"/>
                                        <p:tgtEl>
                                          <p:spTgt spid="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382000" cy="1295400"/>
          </a:xfrm>
        </p:spPr>
        <p:txBody>
          <a:bodyPr>
            <a:normAutofit fontScale="62500" lnSpcReduction="20000"/>
          </a:bodyPr>
          <a:lstStyle/>
          <a:p>
            <a:pPr marL="0" indent="0">
              <a:buNone/>
            </a:pPr>
            <a:r>
              <a:rPr lang="en-US" dirty="0">
                <a:solidFill>
                  <a:srgbClr val="002060"/>
                </a:solidFill>
              </a:rPr>
              <a:t>Data set: all healthy subjects, all </a:t>
            </a:r>
            <a:r>
              <a:rPr lang="en-US" dirty="0" smtClean="0">
                <a:solidFill>
                  <a:srgbClr val="002060"/>
                </a:solidFill>
              </a:rPr>
              <a:t>stimulus</a:t>
            </a:r>
            <a:endParaRPr lang="he-IL" dirty="0">
              <a:solidFill>
                <a:srgbClr val="002060"/>
              </a:solidFill>
            </a:endParaRPr>
          </a:p>
          <a:p>
            <a:pPr marL="0" indent="0">
              <a:buNone/>
            </a:pPr>
            <a:endParaRPr lang="en-US" dirty="0" smtClean="0">
              <a:solidFill>
                <a:srgbClr val="002060"/>
              </a:solidFill>
            </a:endParaRPr>
          </a:p>
          <a:p>
            <a:pPr marL="0" indent="0">
              <a:buNone/>
            </a:pPr>
            <a:r>
              <a:rPr lang="en-US" dirty="0" smtClean="0">
                <a:solidFill>
                  <a:srgbClr val="002060"/>
                </a:solidFill>
              </a:rPr>
              <a:t>Results of PCA, while our center is the Riemannian </a:t>
            </a:r>
            <a:r>
              <a:rPr lang="en-US" dirty="0">
                <a:solidFill>
                  <a:srgbClr val="002060"/>
                </a:solidFill>
              </a:rPr>
              <a:t>mean of whole set of trials</a:t>
            </a:r>
            <a:r>
              <a:rPr lang="en-US" sz="3600" dirty="0">
                <a:solidFill>
                  <a:srgbClr val="002060"/>
                </a:solidFill>
              </a:rPr>
              <a:t>. </a:t>
            </a:r>
          </a:p>
          <a:p>
            <a:pPr marL="0" indent="0">
              <a:buNone/>
            </a:pPr>
            <a:r>
              <a:rPr lang="en-US" dirty="0" smtClean="0">
                <a:solidFill>
                  <a:srgbClr val="002060"/>
                </a:solidFill>
              </a:rPr>
              <a:t>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19400"/>
            <a:ext cx="4495799" cy="337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239" y="2895600"/>
            <a:ext cx="5294561" cy="317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קבוצה 47"/>
          <p:cNvGrpSpPr/>
          <p:nvPr/>
        </p:nvGrpSpPr>
        <p:grpSpPr>
          <a:xfrm>
            <a:off x="5509118" y="304052"/>
            <a:ext cx="2868690" cy="1327132"/>
            <a:chOff x="4034408" y="3991998"/>
            <a:chExt cx="4267200" cy="2199204"/>
          </a:xfrm>
        </p:grpSpPr>
        <p:pic>
          <p:nvPicPr>
            <p:cNvPr id="49"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408" y="39919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0" name="TextBox 49"/>
                <p:cNvSpPr txBox="1"/>
                <p:nvPr/>
              </p:nvSpPr>
              <p:spPr>
                <a:xfrm>
                  <a:off x="4567355" y="5353369"/>
                  <a:ext cx="342900" cy="4590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200" i="1" smtClean="0">
                                <a:latin typeface="Cambria Math"/>
                              </a:rPr>
                            </m:ctrlPr>
                          </m:sSubPr>
                          <m:e>
                            <m:r>
                              <a:rPr lang="en-US" sz="1200" b="0" i="1" smtClean="0">
                                <a:latin typeface="Cambria Math"/>
                              </a:rPr>
                              <m:t>𝑃</m:t>
                            </m:r>
                          </m:e>
                          <m:sub>
                            <m:r>
                              <a:rPr lang="en-US" sz="1200" b="0" i="1" smtClean="0">
                                <a:latin typeface="Cambria Math"/>
                              </a:rPr>
                              <m:t>𝑖</m:t>
                            </m:r>
                          </m:sub>
                        </m:sSub>
                      </m:oMath>
                    </m:oMathPara>
                  </a14:m>
                  <a:endParaRPr lang="he-IL" sz="1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567355" y="5353369"/>
                  <a:ext cx="342900" cy="459018"/>
                </a:xfrm>
                <a:prstGeom prst="rect">
                  <a:avLst/>
                </a:prstGeom>
                <a:blipFill rotWithShape="1">
                  <a:blip r:embed="rId6"/>
                  <a:stretch>
                    <a:fillRect r="-10811"/>
                  </a:stretch>
                </a:blipFill>
              </p:spPr>
              <p:txBody>
                <a:bodyPr/>
                <a:lstStyle/>
                <a:p>
                  <a:r>
                    <a:rPr lang="he-IL">
                      <a:noFill/>
                    </a:rPr>
                    <a:t> </a:t>
                  </a:r>
                </a:p>
              </p:txBody>
            </p:sp>
          </mc:Fallback>
        </mc:AlternateContent>
      </p:grpSp>
      <p:grpSp>
        <p:nvGrpSpPr>
          <p:cNvPr id="51" name="קבוצה 50"/>
          <p:cNvGrpSpPr/>
          <p:nvPr/>
        </p:nvGrpSpPr>
        <p:grpSpPr>
          <a:xfrm>
            <a:off x="5105400" y="236493"/>
            <a:ext cx="3962400" cy="556491"/>
            <a:chOff x="325851" y="4782351"/>
            <a:chExt cx="5894102" cy="922167"/>
          </a:xfrm>
        </p:grpSpPr>
        <p:sp>
          <p:nvSpPr>
            <p:cNvPr id="52" name="מקבילית 51"/>
            <p:cNvSpPr/>
            <p:nvPr/>
          </p:nvSpPr>
          <p:spPr>
            <a:xfrm rot="190929">
              <a:off x="325851" y="4782351"/>
              <a:ext cx="5894102" cy="922167"/>
            </a:xfrm>
            <a:prstGeom prst="parallelogram">
              <a:avLst>
                <a:gd name="adj" fmla="val 1596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3" name="TextBox 52"/>
                <p:cNvSpPr txBox="1"/>
                <p:nvPr/>
              </p:nvSpPr>
              <p:spPr>
                <a:xfrm>
                  <a:off x="4912079" y="4931382"/>
                  <a:ext cx="342900" cy="51002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𝑇</m:t>
                            </m:r>
                          </m:e>
                          <m:sub>
                            <m:r>
                              <a:rPr lang="en-US" sz="1400" b="0" i="1" smtClean="0">
                                <a:latin typeface="Cambria Math"/>
                              </a:rPr>
                              <m:t>𝑃</m:t>
                            </m:r>
                          </m:sub>
                        </m:sSub>
                      </m:oMath>
                    </m:oMathPara>
                  </a14:m>
                  <a:endParaRPr lang="he-IL" dirty="0"/>
                </a:p>
              </p:txBody>
            </p:sp>
          </mc:Choice>
          <mc:Fallback xmlns="">
            <p:sp>
              <p:nvSpPr>
                <p:cNvPr id="53" name="TextBox 52"/>
                <p:cNvSpPr txBox="1">
                  <a:spLocks noRot="1" noChangeAspect="1" noMove="1" noResize="1" noEditPoints="1" noAdjustHandles="1" noChangeArrowheads="1" noChangeShapeType="1" noTextEdit="1"/>
                </p:cNvSpPr>
                <p:nvPr/>
              </p:nvSpPr>
              <p:spPr>
                <a:xfrm>
                  <a:off x="4912079" y="4931382"/>
                  <a:ext cx="342900" cy="510020"/>
                </a:xfrm>
                <a:prstGeom prst="rect">
                  <a:avLst/>
                </a:prstGeom>
                <a:blipFill rotWithShape="1">
                  <a:blip r:embed="rId7"/>
                  <a:stretch>
                    <a:fillRect r="-34211"/>
                  </a:stretch>
                </a:blipFill>
              </p:spPr>
              <p:txBody>
                <a:bodyPr/>
                <a:lstStyle/>
                <a:p>
                  <a:r>
                    <a:rPr lang="he-IL">
                      <a:noFill/>
                    </a:rPr>
                    <a:t> </a:t>
                  </a:r>
                </a:p>
              </p:txBody>
            </p:sp>
          </mc:Fallback>
        </mc:AlternateContent>
      </p:grpSp>
      <p:grpSp>
        <p:nvGrpSpPr>
          <p:cNvPr id="54" name="קבוצה 53"/>
          <p:cNvGrpSpPr/>
          <p:nvPr/>
        </p:nvGrpSpPr>
        <p:grpSpPr>
          <a:xfrm>
            <a:off x="5715000" y="1008970"/>
            <a:ext cx="255693" cy="294323"/>
            <a:chOff x="4311600" y="5716274"/>
            <a:chExt cx="380346" cy="487726"/>
          </a:xfrm>
        </p:grpSpPr>
        <p:sp>
          <p:nvSpPr>
            <p:cNvPr id="55" name="אליפסה 54"/>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אליפסה 55"/>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אליפסה 5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אליפסה 57"/>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9" name="קבוצה 58"/>
          <p:cNvGrpSpPr/>
          <p:nvPr/>
        </p:nvGrpSpPr>
        <p:grpSpPr>
          <a:xfrm>
            <a:off x="7799689" y="945384"/>
            <a:ext cx="277511" cy="341076"/>
            <a:chOff x="7435800" y="5647200"/>
            <a:chExt cx="412800" cy="565200"/>
          </a:xfrm>
        </p:grpSpPr>
        <p:sp>
          <p:nvSpPr>
            <p:cNvPr id="60" name="אליפסה 59"/>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אליפסה 60"/>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אליפסה 61"/>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אליפסה 62"/>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5" name="אליפסה 64"/>
          <p:cNvSpPr/>
          <p:nvPr/>
        </p:nvSpPr>
        <p:spPr>
          <a:xfrm>
            <a:off x="6859276" y="517633"/>
            <a:ext cx="153680" cy="919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67" name="TextBox 66"/>
              <p:cNvSpPr txBox="1"/>
              <p:nvPr/>
            </p:nvSpPr>
            <p:spPr>
              <a:xfrm>
                <a:off x="7064980" y="564974"/>
                <a:ext cx="326420" cy="33855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a:rPr>
                        <m:t>𝑃</m:t>
                      </m:r>
                      <m:r>
                        <a:rPr lang="en-US" sz="1600" b="0" i="1" smtClean="0">
                          <a:latin typeface="Cambria Math"/>
                        </a:rPr>
                        <m:t> </m:t>
                      </m:r>
                    </m:oMath>
                  </m:oMathPara>
                </a14:m>
                <a:endParaRPr lang="he-IL" sz="1600" dirty="0"/>
              </a:p>
            </p:txBody>
          </p:sp>
        </mc:Choice>
        <mc:Fallback>
          <p:sp>
            <p:nvSpPr>
              <p:cNvPr id="67" name="TextBox 66"/>
              <p:cNvSpPr txBox="1">
                <a:spLocks noRot="1" noChangeAspect="1" noMove="1" noResize="1" noEditPoints="1" noAdjustHandles="1" noChangeArrowheads="1" noChangeShapeType="1" noTextEdit="1"/>
              </p:cNvSpPr>
              <p:nvPr/>
            </p:nvSpPr>
            <p:spPr>
              <a:xfrm>
                <a:off x="7064980" y="564974"/>
                <a:ext cx="326420" cy="338554"/>
              </a:xfrm>
              <a:prstGeom prst="rect">
                <a:avLst/>
              </a:prstGeom>
              <a:blipFill rotWithShape="1">
                <a:blip r:embed="rId8"/>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calculate the Riemannian mean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438426" y="535658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3"/>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xmlns:a14="http://schemas.microsoft.com/office/drawing/2010/main">
        <mc:Choice Requires="a14">
          <p:sp>
            <p:nvSpPr>
              <p:cNvPr id="25" name="TextBox 24"/>
              <p:cNvSpPr txBox="1"/>
              <p:nvPr/>
            </p:nvSpPr>
            <p:spPr>
              <a:xfrm>
                <a:off x="7161512" y="5767235"/>
                <a:ext cx="342900" cy="39671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xmlns="">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4"/>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20000" y="5968345"/>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36" name="TextBox 135"/>
              <p:cNvSpPr txBox="1"/>
              <p:nvPr/>
            </p:nvSpPr>
            <p:spPr>
              <a:xfrm>
                <a:off x="1219200" y="6096000"/>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1219200" y="6096000"/>
                <a:ext cx="2642795" cy="307777"/>
              </a:xfrm>
              <a:prstGeom prst="rect">
                <a:avLst/>
              </a:prstGeom>
              <a:blipFill rotWithShape="1">
                <a:blip r:embed="rId6"/>
                <a:stretch>
                  <a:fillRect r="-4839" b="-10000"/>
                </a:stretch>
              </a:blipFill>
            </p:spPr>
            <p:txBody>
              <a:bodyPr/>
              <a:lstStyle/>
              <a:p>
                <a:r>
                  <a:rPr lang="he-IL">
                    <a:noFill/>
                  </a:rPr>
                  <a:t> </a:t>
                </a:r>
              </a:p>
            </p:txBody>
          </p:sp>
        </mc:Fallback>
      </mc:AlternateContent>
      <p:cxnSp>
        <p:nvCxnSpPr>
          <p:cNvPr id="138" name="מחבר חץ ישר 137"/>
          <p:cNvCxnSpPr/>
          <p:nvPr/>
        </p:nvCxnSpPr>
        <p:spPr>
          <a:xfrm flipV="1">
            <a:off x="3938195" y="6071256"/>
            <a:ext cx="424031" cy="371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20000" y="5968345"/>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5943600" y="5105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a:t>
            </a:r>
            <a:r>
              <a:rPr lang="en-US" sz="2000" dirty="0">
                <a:solidFill>
                  <a:srgbClr val="002060"/>
                </a:solidFill>
              </a:rPr>
              <a:t>Riemannian mean </a:t>
            </a:r>
            <a:r>
              <a:rPr lang="en-US" sz="2000" dirty="0" smtClean="0">
                <a:solidFill>
                  <a:srgbClr val="002060"/>
                </a:solidFill>
              </a:rPr>
              <a:t>over all Riemannian means.</a:t>
            </a:r>
            <a:endParaRPr lang="en-US" sz="2000" dirty="0">
              <a:solidFill>
                <a:srgbClr val="002060"/>
              </a:solidFill>
            </a:endParaRPr>
          </a:p>
          <a:p>
            <a:endParaRPr lang="he-IL" dirty="0"/>
          </a:p>
        </p:txBody>
      </p:sp>
      <p:grpSp>
        <p:nvGrpSpPr>
          <p:cNvPr id="33" name="קבוצה 32"/>
          <p:cNvGrpSpPr/>
          <p:nvPr/>
        </p:nvGrpSpPr>
        <p:grpSpPr>
          <a:xfrm>
            <a:off x="4267200" y="5872874"/>
            <a:ext cx="533400" cy="527926"/>
            <a:chOff x="4311600" y="5716274"/>
            <a:chExt cx="533400" cy="527926"/>
          </a:xfrm>
        </p:grpSpPr>
        <p:sp>
          <p:nvSpPr>
            <p:cNvPr id="34" name="אליפסה 33"/>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אליפסה 34"/>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8" name="קבוצה 37"/>
          <p:cNvGrpSpPr/>
          <p:nvPr/>
        </p:nvGrpSpPr>
        <p:grpSpPr>
          <a:xfrm>
            <a:off x="7467600" y="5715000"/>
            <a:ext cx="533400" cy="609600"/>
            <a:chOff x="7435800" y="5602800"/>
            <a:chExt cx="533400" cy="609600"/>
          </a:xfrm>
        </p:grpSpPr>
        <p:sp>
          <p:nvSpPr>
            <p:cNvPr id="39" name="אליפסה 38"/>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קבוצה 48"/>
          <p:cNvGrpSpPr/>
          <p:nvPr/>
        </p:nvGrpSpPr>
        <p:grpSpPr>
          <a:xfrm>
            <a:off x="3505200" y="4736406"/>
            <a:ext cx="5553687" cy="673794"/>
            <a:chOff x="367476" y="4931381"/>
            <a:chExt cx="5894102" cy="935160"/>
          </a:xfrm>
        </p:grpSpPr>
        <p:sp>
          <p:nvSpPr>
            <p:cNvPr id="50" name="מקבילית 49"/>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7"/>
                  <a:stretch>
                    <a:fillRect r="-12727" b="-24490"/>
                  </a:stretch>
                </a:blipFill>
              </p:spPr>
              <p:txBody>
                <a:bodyPr/>
                <a:lstStyle/>
                <a:p>
                  <a:r>
                    <a:rPr lang="he-IL">
                      <a:noFill/>
                    </a:rPr>
                    <a:t> </a:t>
                  </a:r>
                </a:p>
              </p:txBody>
            </p:sp>
          </mc:Fallback>
        </mc:AlternateContent>
      </p:grpSp>
      <p:sp>
        <p:nvSpPr>
          <p:cNvPr id="55" name="מציין מיקום תוכן 2"/>
          <p:cNvSpPr txBox="1">
            <a:spLocks/>
          </p:cNvSpPr>
          <p:nvPr/>
        </p:nvSpPr>
        <p:spPr>
          <a:xfrm>
            <a:off x="381000" y="4114800"/>
            <a:ext cx="6248400" cy="533400"/>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How will we transfer the matrices wisely?</a:t>
            </a:r>
          </a:p>
          <a:p>
            <a:pPr marL="0" indent="0">
              <a:buFont typeface="Arial" panose="020B0604020202020204" pitchFamily="34" charset="0"/>
              <a:buNone/>
            </a:pPr>
            <a:endParaRPr lang="he-IL" sz="3600"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16667E-6 8.0037E-7 C -0.00434 -0.00486 -0.00972 -0.0081 -0.01562 -0.01018 C -0.02274 -0.01666 -0.01145 -0.00694 -0.02239 -0.01457 C -0.02621 -0.01735 -0.02899 -0.02151 -0.03229 -0.02452 C -0.03437 -0.02614 -0.0368 -0.0273 -0.03906 -0.02868 C -0.04027 -0.02938 -0.04236 -0.031 -0.04236 -0.03077 C -0.04704 -0.03794 -0.04184 -0.03146 -0.04791 -0.03539 C -0.04982 -0.03632 -0.05086 -0.03863 -0.0526 -0.03979 C -0.05572 -0.0421 -0.0592 -0.04395 -0.0625 -0.0465 C -0.06753 -0.04973 -0.07187 -0.0539 -0.07691 -0.05737 C -0.08072 -0.06269 -0.08402 -0.06593 -0.09045 -0.06708 C -0.09149 -0.06824 -0.09236 -0.06963 -0.09375 -0.07032 C -0.09461 -0.07102 -0.09635 -0.07078 -0.09704 -0.07171 C -0.09774 -0.0724 -0.09739 -0.07402 -0.09809 -0.07495 C -0.10052 -0.07796 -0.10434 -0.07981 -0.10711 -0.08258 C -0.10885 -0.0842 -0.11163 -0.08397 -0.11371 -0.08466 C -0.11753 -0.08582 -0.12013 -0.0879 -0.12395 -0.08906 C -0.12934 -0.09461 -0.13802 -0.09646 -0.14513 -0.09993 C -0.15086 -0.10294 -0.14982 -0.10502 -0.15711 -0.10664 C -0.16302 -0.11219 -0.16579 -0.11312 -0.17291 -0.11751 C -0.17395 -0.11821 -0.17517 -0.1189 -0.17638 -0.11959 C -0.17743 -0.12052 -0.17847 -0.12121 -0.17968 -0.12168 C -0.18055 -0.12237 -0.18177 -0.12399 -0.18177 -0.12399 " pathEditMode="relative" rAng="0" ptsTypes="ffffffffffffffffffffffA">
                                      <p:cBhvr>
                                        <p:cTn id="11" dur="2000" fill="hold"/>
                                        <p:tgtEl>
                                          <p:spTgt spid="140"/>
                                        </p:tgtEl>
                                        <p:attrNameLst>
                                          <p:attrName>ppt_x</p:attrName>
                                          <p:attrName>ppt_y</p:attrName>
                                        </p:attrNameLst>
                                      </p:cBhvr>
                                      <p:rCtr x="-9097" y="-6199"/>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8.33333E-7 -2.60005E-6 C 0.00503 -0.00185 0.01042 -0.00324 0.01562 -0.00509 C 0.01944 -0.00763 0.02396 -0.01249 0.02795 -0.01388 C 0.03403 -0.02012 0.03958 -0.02567 0.04601 -0.03099 C 0.04844 -0.03539 0.04965 -0.03701 0.05417 -0.03863 C 0.05885 -0.0458 0.0658 -0.05274 0.07222 -0.05829 C 0.07552 -0.06153 0.08229 -0.06708 0.08229 -0.06685 C 0.08871 -0.07749 0.10104 -0.0835 0.10955 -0.09206 C 0.11042 -0.09299 0.11076 -0.09461 0.1118 -0.09576 C 0.11371 -0.09761 0.1184 -0.10039 0.1184 -0.10039 C 0.12465 -0.1108 0.11649 -0.09854 0.12413 -0.10548 C 0.12535 -0.10617 0.12535 -0.10802 0.12656 -0.10918 C 0.12743 -0.10987 0.12882 -0.10987 0.12986 -0.11057 C 0.13403 -0.11358 0.13646 -0.11635 0.14115 -0.11797 C 0.14809 -0.12352 0.1559 -0.13509 0.1651 -0.13509 " pathEditMode="relative" rAng="0" ptsTypes="ffffffffffffffA">
                                      <p:cBhvr>
                                        <p:cTn id="15" dur="2000" fill="hold"/>
                                        <p:tgtEl>
                                          <p:spTgt spid="139"/>
                                        </p:tgtEl>
                                        <p:attrNameLst>
                                          <p:attrName>ppt_x</p:attrName>
                                          <p:attrName>ppt_y</p:attrName>
                                        </p:attrNameLst>
                                      </p:cBhvr>
                                      <p:rCtr x="8247" y="-675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2.77778E-6 -7.54569E-6 C -0.00087 -0.0118 0.00017 -0.01481 -0.00521 -0.02244 C -0.00556 -0.02383 -0.00556 -0.02568 -0.00625 -0.02661 C -0.00799 -0.02892 -0.0125 -0.03216 -0.0125 -0.03216 C -0.01441 -0.04002 -0.01181 -0.03332 -0.01684 -0.03771 C -0.0217 -0.04187 -0.02465 -0.04905 -0.02934 -0.05321 C -0.03281 -0.05969 -0.03924 -0.06362 -0.04514 -0.0657 C -0.04722 -0.06755 -0.04913 -0.07033 -0.05156 -0.07148 C -0.05261 -0.07195 -0.05365 -0.07218 -0.05469 -0.07287 C -0.06024 -0.07704 -0.0625 -0.08074 -0.0684 -0.08259 C -0.07344 -0.0893 -0.08038 -0.09508 -0.08733 -0.09809 C -0.09514 -0.10849 -0.1066 -0.11474 -0.11684 -0.11914 C -0.12413 -0.12561 -0.12899 -0.12677 -0.13785 -0.12885 C -0.16875 -0.12769 -0.16493 -0.13024 -0.18212 -0.12469 C -0.18559 -0.12145 -0.18438 -0.12307 -0.18629 -0.12052 " pathEditMode="relative" ptsTypes="ffffffffffffffA">
                                      <p:cBhvr>
                                        <p:cTn id="29" dur="2000" fill="hold"/>
                                        <p:tgtEl>
                                          <p:spTgt spid="38"/>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1.11111E-6 -9.43326E-6 C 0.0007 -0.0081 0.00087 -0.01967 0.00452 -0.02684 C 0.00608 -0.03008 0.00851 -0.03262 0.01007 -0.03586 C 0.01146 -0.04187 0.01407 -0.04442 0.01789 -0.04789 C 0.01823 -0.04928 0.01823 -0.05113 0.0191 -0.05228 C 0.02101 -0.05483 0.0257 -0.0583 0.0257 -0.0583 C 0.0323 -0.07125 0.03976 -0.07542 0.04827 -0.08536 C 0.05382 -0.09184 0.05521 -0.09577 0.06181 -0.09878 C 0.06754 -0.11011 0.07934 -0.11266 0.0875 -0.1196 C 0.09098 -0.12677 0.0948 -0.12376 0.1 -0.12723 C 0.11667 -0.13857 0.13803 -0.13672 0.15608 -0.13764 C 0.15938 -0.13718 0.16615 -0.13625 0.16615 -0.13625 C 0.16546 -0.13625 0.16476 -0.13625 0.16407 -0.13625 " pathEditMode="relative" ptsTypes="ffffffffffffA">
                                      <p:cBhvr>
                                        <p:cTn id="33" dur="2000" fill="hold"/>
                                        <p:tgtEl>
                                          <p:spTgt spid="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336" y="4658796"/>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18</a:t>
            </a:fld>
            <a:endParaRPr lang="en-US"/>
          </a:p>
        </p:txBody>
      </p:sp>
      <p:sp>
        <p:nvSpPr>
          <p:cNvPr id="5" name="TextBox 4"/>
          <p:cNvSpPr txBox="1"/>
          <p:nvPr/>
        </p:nvSpPr>
        <p:spPr>
          <a:xfrm>
            <a:off x="238652" y="701040"/>
            <a:ext cx="8448148" cy="677108"/>
          </a:xfrm>
          <a:prstGeom prst="rect">
            <a:avLst/>
          </a:prstGeom>
          <a:noFill/>
        </p:spPr>
        <p:txBody>
          <a:bodyPr wrap="square" rtlCol="1">
            <a:spAutoFit/>
          </a:bodyPr>
          <a:lstStyle/>
          <a:p>
            <a:r>
              <a:rPr lang="en-US" sz="2000" dirty="0">
                <a:solidFill>
                  <a:srgbClr val="002060"/>
                </a:solidFill>
              </a:rPr>
              <a:t>F</a:t>
            </a:r>
            <a:r>
              <a:rPr lang="en-US" sz="2000" dirty="0" smtClean="0">
                <a:solidFill>
                  <a:srgbClr val="002060"/>
                </a:solidFill>
              </a:rPr>
              <a:t>irst, we will review the parallel </a:t>
            </a:r>
            <a:r>
              <a:rPr lang="en-US" sz="2000" dirty="0">
                <a:solidFill>
                  <a:srgbClr val="002060"/>
                </a:solidFill>
              </a:rPr>
              <a:t>definition of vectors in the Riemannian matric:</a:t>
            </a:r>
          </a:p>
          <a:p>
            <a:endParaRPr lang="he-IL" dirty="0"/>
          </a:p>
        </p:txBody>
      </p:sp>
      <p:cxnSp>
        <p:nvCxnSpPr>
          <p:cNvPr id="7" name="מחבר חץ ישר 6"/>
          <p:cNvCxnSpPr/>
          <p:nvPr/>
        </p:nvCxnSpPr>
        <p:spPr>
          <a:xfrm>
            <a:off x="4495800" y="1997971"/>
            <a:ext cx="0" cy="838200"/>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grpSp>
        <p:nvGrpSpPr>
          <p:cNvPr id="31" name="קבוצה 30"/>
          <p:cNvGrpSpPr/>
          <p:nvPr/>
        </p:nvGrpSpPr>
        <p:grpSpPr>
          <a:xfrm>
            <a:off x="4509975" y="1524000"/>
            <a:ext cx="1482225" cy="473972"/>
            <a:chOff x="2832430" y="4674056"/>
            <a:chExt cx="1436000" cy="507544"/>
          </a:xfrm>
        </p:grpSpPr>
        <p:cxnSp>
          <p:nvCxnSpPr>
            <p:cNvPr id="8" name="מחבר חץ ישר 7"/>
            <p:cNvCxnSpPr/>
            <p:nvPr/>
          </p:nvCxnSpPr>
          <p:spPr>
            <a:xfrm flipH="1">
              <a:off x="2832430" y="5014524"/>
              <a:ext cx="1436000"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00663" y="4674056"/>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𝑥𝑦</m:t>
                            </m:r>
                          </m:e>
                        </m:acc>
                      </m:oMath>
                    </m:oMathPara>
                  </a14:m>
                  <a:endParaRPr lang="he-IL" dirty="0"/>
                </a:p>
              </p:txBody>
            </p:sp>
          </mc:Choice>
          <mc:Fallback xmlns="">
            <p:sp>
              <p:nvSpPr>
                <p:cNvPr id="9" name="TextBox 8"/>
                <p:cNvSpPr txBox="1">
                  <a:spLocks noRot="1" noChangeAspect="1" noMove="1" noResize="1" noEditPoints="1" noAdjustHandles="1" noChangeArrowheads="1" noChangeShapeType="1" noTextEdit="1"/>
                </p:cNvSpPr>
                <p:nvPr/>
              </p:nvSpPr>
              <p:spPr>
                <a:xfrm>
                  <a:off x="3200663" y="4674056"/>
                  <a:ext cx="342900" cy="369332"/>
                </a:xfrm>
                <a:prstGeom prst="rect">
                  <a:avLst/>
                </a:prstGeom>
                <a:blipFill rotWithShape="1">
                  <a:blip r:embed="rId4"/>
                  <a:stretch>
                    <a:fillRect r="-22414" b="-14035"/>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0" name="TextBox 9"/>
              <p:cNvSpPr txBox="1"/>
              <p:nvPr/>
            </p:nvSpPr>
            <p:spPr>
              <a:xfrm>
                <a:off x="762000" y="1703537"/>
                <a:ext cx="2290034" cy="470065"/>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2400" i="1" smtClean="0">
                              <a:latin typeface="Cambria Math"/>
                            </a:rPr>
                          </m:ctrlPr>
                        </m:sSubPr>
                        <m:e>
                          <m:acc>
                            <m:accPr>
                              <m:chr m:val="⃗"/>
                              <m:ctrlPr>
                                <a:rPr lang="en-US" sz="2400" i="1">
                                  <a:latin typeface="Cambria Math"/>
                                </a:rPr>
                              </m:ctrlPr>
                            </m:accPr>
                            <m:e>
                              <m:r>
                                <a:rPr lang="en-US" sz="2400" i="1">
                                  <a:latin typeface="Cambria Math"/>
                                </a:rPr>
                                <m:t>𝑥𝑦</m:t>
                              </m:r>
                            </m:e>
                          </m:acc>
                          <m:r>
                            <m:rPr>
                              <m:nor/>
                            </m:rPr>
                            <a:rPr lang="he-IL" sz="2400" dirty="0"/>
                            <m:t> </m:t>
                          </m:r>
                          <m:r>
                            <a:rPr lang="en-US" sz="2400" b="0" i="1" dirty="0" smtClean="0">
                              <a:latin typeface="Cambria Math"/>
                            </a:rPr>
                            <m:t>= </m:t>
                          </m:r>
                          <m:r>
                            <a:rPr lang="en-US" sz="2400" b="0" i="1" smtClean="0">
                              <a:latin typeface="Cambria Math"/>
                            </a:rPr>
                            <m:t>𝐿𝑜𝑔</m:t>
                          </m:r>
                        </m:e>
                        <m:sub>
                          <m:r>
                            <a:rPr lang="en-US" sz="2400" b="0" i="1" smtClean="0">
                              <a:latin typeface="Cambria Math"/>
                            </a:rPr>
                            <m:t>𝑥</m:t>
                          </m:r>
                        </m:sub>
                      </m:sSub>
                      <m:r>
                        <a:rPr lang="en-US" sz="2400" b="0" i="1" smtClean="0">
                          <a:latin typeface="Cambria Math"/>
                        </a:rPr>
                        <m:t>( </m:t>
                      </m:r>
                      <m:r>
                        <a:rPr lang="en-US" sz="2400" b="0" i="1" smtClean="0">
                          <a:latin typeface="Cambria Math"/>
                        </a:rPr>
                        <m:t>𝑦</m:t>
                      </m:r>
                      <m:r>
                        <a:rPr lang="en-US" sz="2400" b="0" i="1" smtClean="0">
                          <a:latin typeface="Cambria Math"/>
                        </a:rPr>
                        <m:t> )</m:t>
                      </m:r>
                    </m:oMath>
                  </m:oMathPara>
                </a14:m>
                <a:endParaRPr lang="he-IL"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762000" y="1703537"/>
                <a:ext cx="2290034" cy="470065"/>
              </a:xfrm>
              <a:prstGeom prst="rect">
                <a:avLst/>
              </a:prstGeom>
              <a:blipFill rotWithShape="1">
                <a:blip r:embed="rId5"/>
                <a:stretch>
                  <a:fillRect r="-1587" b="-15000"/>
                </a:stretch>
              </a:blipFill>
              <a:ln>
                <a:solidFill>
                  <a:srgbClr val="00B0F0"/>
                </a:solidFill>
              </a:ln>
            </p:spPr>
            <p:txBody>
              <a:bodyPr/>
              <a:lstStyle/>
              <a:p>
                <a:r>
                  <a:rPr lang="he-IL">
                    <a:noFill/>
                  </a:rPr>
                  <a:t> </a:t>
                </a:r>
              </a:p>
            </p:txBody>
          </p:sp>
        </mc:Fallback>
      </mc:AlternateContent>
      <p:grpSp>
        <p:nvGrpSpPr>
          <p:cNvPr id="12" name="קבוצה 11"/>
          <p:cNvGrpSpPr/>
          <p:nvPr/>
        </p:nvGrpSpPr>
        <p:grpSpPr>
          <a:xfrm>
            <a:off x="4012936" y="1375615"/>
            <a:ext cx="4267200" cy="2199204"/>
            <a:chOff x="4012936" y="4572000"/>
            <a:chExt cx="4267200" cy="2199204"/>
          </a:xfrm>
        </p:grpSpPr>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936" y="4572000"/>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4603486" y="585930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𝑦</m:t>
                        </m:r>
                      </m:oMath>
                    </m:oMathPara>
                  </a14:m>
                  <a:endParaRPr lang="he-IL" dirty="0"/>
                </a:p>
              </p:txBody>
            </p:sp>
          </mc:Choice>
          <mc:Fallback xmlns="">
            <p:sp>
              <p:nvSpPr>
                <p:cNvPr id="14" name="TextBox 13"/>
                <p:cNvSpPr txBox="1">
                  <a:spLocks noRot="1" noChangeAspect="1" noMove="1" noResize="1" noEditPoints="1" noAdjustHandles="1" noChangeArrowheads="1" noChangeShapeType="1" noTextEdit="1"/>
                </p:cNvSpPr>
                <p:nvPr/>
              </p:nvSpPr>
              <p:spPr>
                <a:xfrm>
                  <a:off x="4603486" y="5859304"/>
                  <a:ext cx="342900" cy="369332"/>
                </a:xfrm>
                <a:prstGeom prst="rect">
                  <a:avLst/>
                </a:prstGeom>
                <a:blipFill rotWithShape="1">
                  <a:blip r:embed="rId6"/>
                  <a:stretch>
                    <a:fillRect b="-8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a:off x="762000" y="2357735"/>
                <a:ext cx="2290034" cy="461665"/>
              </a:xfrm>
              <a:prstGeom prst="rect">
                <a:avLst/>
              </a:prstGeom>
              <a:noFill/>
              <a:ln>
                <a:solidFill>
                  <a:srgbClr val="0CD646"/>
                </a:solidFill>
              </a:ln>
            </p:spPr>
            <p:txBody>
              <a:bodyPr wrap="square" rtlCol="1">
                <a:spAutoFit/>
              </a:bodyPr>
              <a:lstStyle/>
              <a:p>
                <a14:m>
                  <m:oMath xmlns:m="http://schemas.openxmlformats.org/officeDocument/2006/math">
                    <m:sSub>
                      <m:sSubPr>
                        <m:ctrlPr>
                          <a:rPr lang="he-IL" sz="2400" i="1" smtClean="0">
                            <a:latin typeface="Cambria Math"/>
                          </a:rPr>
                        </m:ctrlPr>
                      </m:sSubPr>
                      <m:e>
                        <m:r>
                          <a:rPr lang="en-US" sz="2400" b="0" i="1" smtClean="0">
                            <a:latin typeface="Cambria Math"/>
                          </a:rPr>
                          <m:t>𝑦</m:t>
                        </m:r>
                        <m:r>
                          <a:rPr lang="en-US" sz="2400" b="0" i="1" smtClean="0">
                            <a:latin typeface="Cambria Math"/>
                          </a:rPr>
                          <m:t>= </m:t>
                        </m:r>
                        <m:r>
                          <a:rPr lang="en-US" sz="2400" b="0" i="1" smtClean="0">
                            <a:latin typeface="Cambria Math"/>
                          </a:rPr>
                          <m:t>𝐸𝑥𝑝</m:t>
                        </m:r>
                      </m:e>
                      <m:sub>
                        <m:r>
                          <a:rPr lang="en-US" sz="2400" b="0" i="1" smtClean="0">
                            <a:latin typeface="Cambria Math"/>
                          </a:rPr>
                          <m:t>𝑥</m:t>
                        </m:r>
                      </m:sub>
                    </m:sSub>
                    <m:r>
                      <a:rPr lang="en-US" sz="2400" b="0" i="1" smtClean="0">
                        <a:latin typeface="Cambria Math"/>
                      </a:rPr>
                      <m:t>( </m:t>
                    </m:r>
                    <m:acc>
                      <m:accPr>
                        <m:chr m:val="⃗"/>
                        <m:ctrlPr>
                          <a:rPr lang="en-US" sz="2400" i="1">
                            <a:latin typeface="Cambria Math"/>
                          </a:rPr>
                        </m:ctrlPr>
                      </m:accPr>
                      <m:e>
                        <m:r>
                          <a:rPr lang="en-US" sz="2400" i="1">
                            <a:latin typeface="Cambria Math"/>
                          </a:rPr>
                          <m:t>𝑥𝑦</m:t>
                        </m:r>
                      </m:e>
                    </m:acc>
                    <m:r>
                      <a:rPr lang="en-US" sz="2400" b="0" i="1" smtClean="0">
                        <a:latin typeface="Cambria Math"/>
                      </a:rPr>
                      <m:t> </m:t>
                    </m:r>
                  </m:oMath>
                </a14:m>
                <a:r>
                  <a:rPr lang="en-US" sz="2400" dirty="0" smtClean="0"/>
                  <a:t>)</a:t>
                </a:r>
                <a:endParaRPr lang="he-IL"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62000" y="2357735"/>
                <a:ext cx="2290034" cy="461665"/>
              </a:xfrm>
              <a:prstGeom prst="rect">
                <a:avLst/>
              </a:prstGeom>
              <a:blipFill rotWithShape="1">
                <a:blip r:embed="rId7"/>
                <a:stretch>
                  <a:fillRect l="-265" t="-8974" b="-26923"/>
                </a:stretch>
              </a:blipFill>
              <a:ln>
                <a:solidFill>
                  <a:srgbClr val="0CD646"/>
                </a:solidFill>
              </a:ln>
            </p:spPr>
            <p:txBody>
              <a:bodyPr/>
              <a:lstStyle/>
              <a:p>
                <a:r>
                  <a:rPr lang="he-IL">
                    <a:noFill/>
                  </a:rPr>
                  <a:t> </a:t>
                </a:r>
              </a:p>
            </p:txBody>
          </p:sp>
        </mc:Fallback>
      </mc:AlternateContent>
      <p:grpSp>
        <p:nvGrpSpPr>
          <p:cNvPr id="15" name="קבוצה 14"/>
          <p:cNvGrpSpPr/>
          <p:nvPr/>
        </p:nvGrpSpPr>
        <p:grpSpPr>
          <a:xfrm>
            <a:off x="3341283" y="1371600"/>
            <a:ext cx="5567899" cy="915179"/>
            <a:chOff x="-45981" y="4772022"/>
            <a:chExt cx="6271233" cy="741691"/>
          </a:xfrm>
        </p:grpSpPr>
        <p:sp>
          <p:nvSpPr>
            <p:cNvPr id="16" name="מקבילית 15"/>
            <p:cNvSpPr/>
            <p:nvPr/>
          </p:nvSpPr>
          <p:spPr>
            <a:xfrm rot="190929">
              <a:off x="-45981" y="4772022"/>
              <a:ext cx="6271233" cy="741691"/>
            </a:xfrm>
            <a:prstGeom prst="parallelogram">
              <a:avLst>
                <a:gd name="adj" fmla="val 172932"/>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TextBox 16"/>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23" name="אליפסה 22"/>
          <p:cNvSpPr/>
          <p:nvPr/>
        </p:nvSpPr>
        <p:spPr>
          <a:xfrm>
            <a:off x="5992200" y="1761001"/>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47951" y="281940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קשת 31"/>
          <p:cNvSpPr/>
          <p:nvPr/>
        </p:nvSpPr>
        <p:spPr>
          <a:xfrm rot="17598059">
            <a:off x="4418589" y="1914261"/>
            <a:ext cx="2762892" cy="2645765"/>
          </a:xfrm>
          <a:prstGeom prst="arc">
            <a:avLst>
              <a:gd name="adj1" fmla="val 15968752"/>
              <a:gd name="adj2" fmla="val 20546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3" name="TextBox 32"/>
              <p:cNvSpPr txBox="1"/>
              <p:nvPr/>
            </p:nvSpPr>
            <p:spPr>
              <a:xfrm>
                <a:off x="6210303" y="16002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𝑥</m:t>
                      </m:r>
                    </m:oMath>
                  </m:oMathPara>
                </a14:m>
                <a:endParaRPr lang="he-IL" dirty="0"/>
              </a:p>
            </p:txBody>
          </p:sp>
        </mc:Choice>
        <mc:Fallback xmlns="">
          <p:sp>
            <p:nvSpPr>
              <p:cNvPr id="33" name="TextBox 32"/>
              <p:cNvSpPr txBox="1">
                <a:spLocks noRot="1" noChangeAspect="1" noMove="1" noResize="1" noEditPoints="1" noAdjustHandles="1" noChangeArrowheads="1" noChangeShapeType="1" noTextEdit="1"/>
              </p:cNvSpPr>
              <p:nvPr/>
            </p:nvSpPr>
            <p:spPr>
              <a:xfrm>
                <a:off x="6210303" y="1600200"/>
                <a:ext cx="342900" cy="369332"/>
              </a:xfrm>
              <a:prstGeom prst="rect">
                <a:avLst/>
              </a:prstGeom>
              <a:blipFill rotWithShape="1">
                <a:blip r:embed="rId1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04847" y="3657600"/>
                <a:ext cx="8058153" cy="1598707"/>
              </a:xfrm>
              <a:prstGeom prst="rect">
                <a:avLst/>
              </a:prstGeom>
              <a:noFill/>
            </p:spPr>
            <p:txBody>
              <a:bodyPr wrap="square" rtlCol="1">
                <a:spAutoFit/>
              </a:bodyPr>
              <a:lstStyle/>
              <a:p>
                <a:r>
                  <a:rPr lang="en-US" sz="2000" b="1" dirty="0" smtClean="0">
                    <a:solidFill>
                      <a:srgbClr val="002060"/>
                    </a:solidFill>
                  </a:rPr>
                  <a:t>The transport:</a:t>
                </a:r>
              </a:p>
              <a:p>
                <a:r>
                  <a:rPr lang="en-US" sz="2000" dirty="0">
                    <a:solidFill>
                      <a:srgbClr val="002060"/>
                    </a:solidFill>
                  </a:rPr>
                  <a:t>Let </a:t>
                </a:r>
                <a14:m>
                  <m:oMath xmlns:m="http://schemas.openxmlformats.org/officeDocument/2006/math">
                    <m:sSub>
                      <m:sSubPr>
                        <m:ctrlPr>
                          <a:rPr lang="he-IL" sz="2000" i="1">
                            <a:solidFill>
                              <a:srgbClr val="002060"/>
                            </a:solidFill>
                            <a:latin typeface="Cambria Math"/>
                          </a:rPr>
                        </m:ctrlPr>
                      </m:sSubPr>
                      <m:e>
                        <m:r>
                          <a:rPr lang="en-US" sz="2000">
                            <a:solidFill>
                              <a:srgbClr val="002060"/>
                            </a:solidFill>
                            <a:latin typeface="Cambria Math"/>
                          </a:rPr>
                          <m:t>𝑥</m:t>
                        </m:r>
                      </m:e>
                      <m:sub>
                        <m:r>
                          <a:rPr lang="en-US" sz="2000">
                            <a:solidFill>
                              <a:srgbClr val="002060"/>
                            </a:solidFill>
                            <a:latin typeface="Cambria Math"/>
                          </a:rPr>
                          <m:t>𝑖</m:t>
                        </m:r>
                        <m:r>
                          <a:rPr lang="en-US" sz="2000">
                            <a:solidFill>
                              <a:srgbClr val="002060"/>
                            </a:solidFill>
                            <a:latin typeface="Cambria Math"/>
                          </a:rPr>
                          <m:t>,</m:t>
                        </m:r>
                        <m:r>
                          <a:rPr lang="en-US" sz="2000">
                            <a:solidFill>
                              <a:srgbClr val="002060"/>
                            </a:solidFill>
                            <a:latin typeface="Cambria Math"/>
                          </a:rPr>
                          <m:t>𝑗</m:t>
                        </m:r>
                      </m:sub>
                    </m:sSub>
                  </m:oMath>
                </a14:m>
                <a:r>
                  <a:rPr lang="en-US" sz="2000" dirty="0">
                    <a:solidFill>
                      <a:srgbClr val="002060"/>
                    </a:solidFill>
                  </a:rPr>
                  <a:t> be SPD matrix of trial j in subject </a:t>
                </a:r>
                <a:r>
                  <a:rPr lang="en-US" sz="2000" dirty="0" err="1">
                    <a:solidFill>
                      <a:srgbClr val="002060"/>
                    </a:solidFill>
                  </a:rPr>
                  <a:t>i</a:t>
                </a:r>
                <a:r>
                  <a:rPr lang="en-US" sz="2000" dirty="0">
                    <a:solidFill>
                      <a:srgbClr val="002060"/>
                    </a:solidFill>
                  </a:rPr>
                  <a:t>.</a:t>
                </a:r>
              </a:p>
              <a:p>
                <a:r>
                  <a:rPr lang="en-US" sz="2000" dirty="0">
                    <a:solidFill>
                      <a:srgbClr val="002060"/>
                    </a:solidFill>
                  </a:rPr>
                  <a:t>Let </a:t>
                </a:r>
                <a14:m>
                  <m:oMath xmlns:m="http://schemas.openxmlformats.org/officeDocument/2006/math">
                    <m:acc>
                      <m:accPr>
                        <m:chr m:val="̅"/>
                        <m:ctrlPr>
                          <a:rPr lang="he-IL" sz="2000" i="1">
                            <a:solidFill>
                              <a:srgbClr val="002060"/>
                            </a:solidFill>
                            <a:latin typeface="Cambria Math"/>
                          </a:rPr>
                        </m:ctrlPr>
                      </m:accPr>
                      <m:e>
                        <m:sSub>
                          <m:sSubPr>
                            <m:ctrlPr>
                              <a:rPr lang="he-IL" sz="2000" i="1">
                                <a:solidFill>
                                  <a:srgbClr val="002060"/>
                                </a:solidFill>
                                <a:latin typeface="Cambria Math"/>
                              </a:rPr>
                            </m:ctrlPr>
                          </m:sSubPr>
                          <m:e>
                            <m:r>
                              <a:rPr lang="en-US" sz="2000">
                                <a:solidFill>
                                  <a:srgbClr val="002060"/>
                                </a:solidFill>
                                <a:latin typeface="Cambria Math"/>
                              </a:rPr>
                              <m:t>𝑃</m:t>
                            </m:r>
                          </m:e>
                          <m:sub>
                            <m:r>
                              <a:rPr lang="en-US" sz="2000">
                                <a:solidFill>
                                  <a:srgbClr val="002060"/>
                                </a:solidFill>
                                <a:latin typeface="Cambria Math"/>
                              </a:rPr>
                              <m:t>𝑖</m:t>
                            </m:r>
                          </m:sub>
                        </m:sSub>
                      </m:e>
                    </m:acc>
                  </m:oMath>
                </a14:m>
                <a:r>
                  <a:rPr lang="he-IL" sz="2000" dirty="0">
                    <a:solidFill>
                      <a:srgbClr val="002060"/>
                    </a:solidFill>
                  </a:rPr>
                  <a:t> </a:t>
                </a:r>
                <a:r>
                  <a:rPr lang="en-US" sz="2000" dirty="0">
                    <a:solidFill>
                      <a:srgbClr val="002060"/>
                    </a:solidFill>
                  </a:rPr>
                  <a:t> be the Riemannian mean of subject </a:t>
                </a:r>
                <a:r>
                  <a:rPr lang="en-US" sz="2000" dirty="0" err="1" smtClean="0">
                    <a:solidFill>
                      <a:srgbClr val="002060"/>
                    </a:solidFill>
                  </a:rPr>
                  <a:t>i</a:t>
                </a:r>
                <a:r>
                  <a:rPr lang="en-US" sz="2000" dirty="0" smtClean="0">
                    <a:solidFill>
                      <a:srgbClr val="002060"/>
                    </a:solidFill>
                  </a:rPr>
                  <a:t>, and let </a:t>
                </a:r>
                <a14:m>
                  <m:oMath xmlns:m="http://schemas.openxmlformats.org/officeDocument/2006/math">
                    <m:acc>
                      <m:accPr>
                        <m:chr m:val="̅"/>
                        <m:ctrlPr>
                          <a:rPr lang="en-US" sz="2000" i="1" smtClean="0">
                            <a:solidFill>
                              <a:srgbClr val="002060"/>
                            </a:solidFill>
                            <a:latin typeface="Cambria Math"/>
                          </a:rPr>
                        </m:ctrlPr>
                      </m:accPr>
                      <m:e>
                        <m:r>
                          <a:rPr lang="en-US" sz="2000" b="0" i="1" smtClean="0">
                            <a:solidFill>
                              <a:srgbClr val="002060"/>
                            </a:solidFill>
                            <a:latin typeface="Cambria Math"/>
                          </a:rPr>
                          <m:t>𝑃</m:t>
                        </m:r>
                      </m:e>
                    </m:acc>
                  </m:oMath>
                </a14:m>
                <a:r>
                  <a:rPr lang="en-US" sz="2000" dirty="0" smtClean="0">
                    <a:solidFill>
                      <a:srgbClr val="002060"/>
                    </a:solidFill>
                  </a:rPr>
                  <a:t> be our chosen mean.</a:t>
                </a:r>
                <a:endParaRPr lang="en-US" sz="2000" dirty="0">
                  <a:solidFill>
                    <a:srgbClr val="002060"/>
                  </a:solidFill>
                </a:endParaRPr>
              </a:p>
              <a:p>
                <a:endParaRPr lang="he-IL" dirty="0"/>
              </a:p>
              <a:p>
                <a:endParaRPr lang="he-IL" dirty="0"/>
              </a:p>
            </p:txBody>
          </p:sp>
        </mc:Choice>
        <mc:Fallback xmlns="">
          <p:sp>
            <p:nvSpPr>
              <p:cNvPr id="38" name="TextBox 37"/>
              <p:cNvSpPr txBox="1">
                <a:spLocks noRot="1" noChangeAspect="1" noMove="1" noResize="1" noEditPoints="1" noAdjustHandles="1" noChangeArrowheads="1" noChangeShapeType="1" noTextEdit="1"/>
              </p:cNvSpPr>
              <p:nvPr/>
            </p:nvSpPr>
            <p:spPr>
              <a:xfrm>
                <a:off x="704847" y="3657600"/>
                <a:ext cx="8058153" cy="1598707"/>
              </a:xfrm>
              <a:prstGeom prst="rect">
                <a:avLst/>
              </a:prstGeom>
              <a:blipFill rotWithShape="1">
                <a:blip r:embed="rId17"/>
                <a:stretch>
                  <a:fillRect l="-832" t="-1908"/>
                </a:stretch>
              </a:blipFill>
            </p:spPr>
            <p:txBody>
              <a:bodyPr/>
              <a:lstStyle/>
              <a:p>
                <a:r>
                  <a:rPr lang="he-IL">
                    <a:noFill/>
                  </a:rPr>
                  <a:t> </a:t>
                </a:r>
              </a:p>
            </p:txBody>
          </p:sp>
        </mc:Fallback>
      </mc:AlternateContent>
      <p:sp>
        <p:nvSpPr>
          <p:cNvPr id="43" name="אליפסה 42"/>
          <p:cNvSpPr/>
          <p:nvPr/>
        </p:nvSpPr>
        <p:spPr>
          <a:xfrm>
            <a:off x="624646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p:cNvSpPr/>
          <p:nvPr/>
        </p:nvSpPr>
        <p:spPr>
          <a:xfrm>
            <a:off x="4673342" y="6098545"/>
            <a:ext cx="124049" cy="108000"/>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509376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6" name="TextBox 45"/>
              <p:cNvSpPr txBox="1"/>
              <p:nvPr/>
            </p:nvSpPr>
            <p:spPr>
              <a:xfrm>
                <a:off x="6451329" y="4920734"/>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46" name="TextBox 45"/>
              <p:cNvSpPr txBox="1">
                <a:spLocks noRot="1" noChangeAspect="1" noMove="1" noResize="1" noEditPoints="1" noAdjustHandles="1" noChangeArrowheads="1" noChangeShapeType="1" noTextEdit="1"/>
              </p:cNvSpPr>
              <p:nvPr/>
            </p:nvSpPr>
            <p:spPr>
              <a:xfrm>
                <a:off x="6451329" y="4920734"/>
                <a:ext cx="378983" cy="369332"/>
              </a:xfrm>
              <a:prstGeom prst="rect">
                <a:avLst/>
              </a:prstGeom>
              <a:blipFill rotWithShape="1">
                <a:blip r:embed="rId18"/>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19600" y="5663765"/>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47" name="TextBox 46"/>
              <p:cNvSpPr txBox="1">
                <a:spLocks noRot="1" noChangeAspect="1" noMove="1" noResize="1" noEditPoints="1" noAdjustHandles="1" noChangeArrowheads="1" noChangeShapeType="1" noTextEdit="1"/>
              </p:cNvSpPr>
              <p:nvPr/>
            </p:nvSpPr>
            <p:spPr>
              <a:xfrm>
                <a:off x="4419600" y="5663765"/>
                <a:ext cx="228600" cy="369332"/>
              </a:xfrm>
              <a:prstGeom prst="rect">
                <a:avLst/>
              </a:prstGeom>
              <a:blipFill rotWithShape="1">
                <a:blip r:embed="rId19"/>
                <a:stretch>
                  <a:fillRect r="-44737" b="-1639"/>
                </a:stretch>
              </a:blipFill>
            </p:spPr>
            <p:txBody>
              <a:bodyPr/>
              <a:lstStyle/>
              <a:p>
                <a:r>
                  <a:rPr lang="he-IL">
                    <a:noFill/>
                  </a:rPr>
                  <a:t> </a:t>
                </a:r>
              </a:p>
            </p:txBody>
          </p:sp>
        </mc:Fallback>
      </mc:AlternateContent>
      <p:sp>
        <p:nvSpPr>
          <p:cNvPr id="48" name="קשת 47"/>
          <p:cNvSpPr/>
          <p:nvPr/>
        </p:nvSpPr>
        <p:spPr>
          <a:xfrm rot="17598059">
            <a:off x="5081374" y="5315572"/>
            <a:ext cx="3301441" cy="3364911"/>
          </a:xfrm>
          <a:prstGeom prst="arc">
            <a:avLst>
              <a:gd name="adj1" fmla="val 15968752"/>
              <a:gd name="adj2" fmla="val 2033161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9" name="TextBox 48"/>
          <p:cNvSpPr txBox="1"/>
          <p:nvPr/>
        </p:nvSpPr>
        <p:spPr>
          <a:xfrm>
            <a:off x="7010400" y="5029200"/>
            <a:ext cx="533400" cy="523220"/>
          </a:xfrm>
          <a:prstGeom prst="rect">
            <a:avLst/>
          </a:prstGeom>
          <a:noFill/>
        </p:spPr>
        <p:txBody>
          <a:bodyPr wrap="square" rtlCol="1">
            <a:spAutoFit/>
          </a:bodyPr>
          <a:lstStyle/>
          <a:p>
            <a:r>
              <a:rPr lang="en-US" sz="2800" dirty="0" smtClean="0">
                <a:solidFill>
                  <a:srgbClr val="FF0000"/>
                </a:solidFill>
              </a:rPr>
              <a:t>?</a:t>
            </a:r>
            <a:endParaRPr lang="he-IL" sz="2800" dirty="0">
              <a:solidFill>
                <a:srgbClr val="FF0000"/>
              </a:solidFill>
            </a:endParaRPr>
          </a:p>
        </p:txBody>
      </p:sp>
      <mc:AlternateContent xmlns:mc="http://schemas.openxmlformats.org/markup-compatibility/2006" xmlns:a14="http://schemas.microsoft.com/office/drawing/2010/main">
        <mc:Choice Requires="a14">
          <p:sp>
            <p:nvSpPr>
              <p:cNvPr id="69" name="TextBox 68"/>
              <p:cNvSpPr txBox="1"/>
              <p:nvPr/>
            </p:nvSpPr>
            <p:spPr>
              <a:xfrm>
                <a:off x="5230096" y="6237754"/>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9" name="TextBox 68"/>
              <p:cNvSpPr txBox="1">
                <a:spLocks noRot="1" noChangeAspect="1" noMove="1" noResize="1" noEditPoints="1" noAdjustHandles="1" noChangeArrowheads="1" noChangeShapeType="1" noTextEdit="1"/>
              </p:cNvSpPr>
              <p:nvPr/>
            </p:nvSpPr>
            <p:spPr>
              <a:xfrm>
                <a:off x="5230096" y="6237754"/>
                <a:ext cx="381000" cy="391646"/>
              </a:xfrm>
              <a:prstGeom prst="rect">
                <a:avLst/>
              </a:prstGeom>
              <a:blipFill rotWithShape="1">
                <a:blip r:embed="rId20"/>
                <a:stretch>
                  <a:fillRect r="-24194" b="-6154"/>
                </a:stretch>
              </a:blipFill>
            </p:spPr>
            <p:txBody>
              <a:bodyPr/>
              <a:lstStyle/>
              <a:p>
                <a:r>
                  <a:rPr lang="he-IL">
                    <a:noFill/>
                  </a:rPr>
                  <a:t> </a:t>
                </a:r>
              </a:p>
            </p:txBody>
          </p:sp>
        </mc:Fallback>
      </mc:AlternateContent>
      <p:sp>
        <p:nvSpPr>
          <p:cNvPr id="79" name="אליפסה 78"/>
          <p:cNvSpPr/>
          <p:nvPr/>
        </p:nvSpPr>
        <p:spPr>
          <a:xfrm>
            <a:off x="6858000" y="53022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22250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8" grpId="0"/>
      <p:bldP spid="43" grpId="0" animBg="1"/>
      <p:bldP spid="44" grpId="0" animBg="1"/>
      <p:bldP spid="45" grpId="0" animBg="1"/>
      <p:bldP spid="46" grpId="0"/>
      <p:bldP spid="47" grpId="0"/>
      <p:bldP spid="48" grpId="0" animBg="1"/>
      <p:bldP spid="49" grpId="0"/>
      <p:bldP spid="69" grpId="0"/>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מקבילית 67"/>
          <p:cNvSpPr/>
          <p:nvPr/>
        </p:nvSpPr>
        <p:spPr>
          <a:xfrm rot="13345942">
            <a:off x="5404998" y="1381355"/>
            <a:ext cx="1052803" cy="1896611"/>
          </a:xfrm>
          <a:prstGeom prst="parallelogram">
            <a:avLst>
              <a:gd name="adj" fmla="val 44881"/>
            </a:avLst>
          </a:prstGeom>
          <a:noFill/>
          <a:ln>
            <a:solidFill>
              <a:schemeClr val="bg2">
                <a:lumMod val="7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מקבילית 65"/>
          <p:cNvSpPr/>
          <p:nvPr/>
        </p:nvSpPr>
        <p:spPr>
          <a:xfrm rot="13345942">
            <a:off x="1116110" y="1337696"/>
            <a:ext cx="1052803" cy="1896611"/>
          </a:xfrm>
          <a:prstGeom prst="parallelogram">
            <a:avLst>
              <a:gd name="adj" fmla="val 44881"/>
            </a:avLst>
          </a:prstGeom>
          <a:noFill/>
          <a:ln>
            <a:solidFill>
              <a:schemeClr val="bg2">
                <a:lumMod val="7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תוכן 2"/>
          <p:cNvSpPr>
            <a:spLocks noGrp="1"/>
          </p:cNvSpPr>
          <p:nvPr>
            <p:ph idx="1"/>
          </p:nvPr>
        </p:nvSpPr>
        <p:spPr>
          <a:xfrm>
            <a:off x="228600" y="838200"/>
            <a:ext cx="8153400" cy="533400"/>
          </a:xfrm>
        </p:spPr>
        <p:txBody>
          <a:bodyPr>
            <a:normAutofit/>
          </a:bodyPr>
          <a:lstStyle/>
          <a:p>
            <a:pPr marL="0" indent="0" algn="just">
              <a:buNone/>
            </a:pPr>
            <a:r>
              <a:rPr lang="en-US" sz="2000" dirty="0" smtClean="0">
                <a:solidFill>
                  <a:srgbClr val="002060"/>
                </a:solidFill>
              </a:rPr>
              <a:t>In the Euclidean space, we would use </a:t>
            </a:r>
            <a:r>
              <a:rPr lang="en-US" sz="2000" dirty="0">
                <a:solidFill>
                  <a:srgbClr val="002060"/>
                </a:solidFill>
              </a:rPr>
              <a:t>simple </a:t>
            </a:r>
            <a:r>
              <a:rPr lang="en-US" sz="2000" dirty="0" smtClean="0">
                <a:solidFill>
                  <a:srgbClr val="002060"/>
                </a:solidFill>
              </a:rPr>
              <a:t>parallelogram properties:</a:t>
            </a:r>
          </a:p>
          <a:p>
            <a:pPr marL="0" indent="0" algn="just">
              <a:buNone/>
            </a:pPr>
            <a:endParaRPr lang="en-US" sz="2000" dirty="0">
              <a:solidFill>
                <a:srgbClr val="002060"/>
              </a:solidFill>
            </a:endParaRPr>
          </a:p>
          <a:p>
            <a:pPr marL="0" indent="0">
              <a:buNone/>
            </a:pPr>
            <a:endParaRPr lang="he-IL" sz="2000"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19</a:t>
            </a:fld>
            <a:endParaRPr lang="en-US"/>
          </a:p>
        </p:txBody>
      </p:sp>
      <p:cxnSp>
        <p:nvCxnSpPr>
          <p:cNvPr id="50" name="מחבר ישר 49"/>
          <p:cNvCxnSpPr>
            <a:stCxn id="58" idx="3"/>
            <a:endCxn id="60" idx="7"/>
          </p:cNvCxnSpPr>
          <p:nvPr/>
        </p:nvCxnSpPr>
        <p:spPr>
          <a:xfrm flipH="1">
            <a:off x="1071146" y="1579112"/>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4" name="קבוצה 63"/>
          <p:cNvGrpSpPr/>
          <p:nvPr/>
        </p:nvGrpSpPr>
        <p:grpSpPr>
          <a:xfrm>
            <a:off x="304800" y="1415534"/>
            <a:ext cx="2410712" cy="1708666"/>
            <a:chOff x="4419600" y="1752600"/>
            <a:chExt cx="2410712" cy="1708666"/>
          </a:xfrm>
        </p:grpSpPr>
        <p:sp>
          <p:nvSpPr>
            <p:cNvPr id="58" name="אליפסה 5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1" name="TextBox 6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61" name="TextBox 6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3"/>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62" name="TextBox 6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4"/>
                  <a:stretch>
                    <a:fillRect r="-44737"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3" name="TextBox 6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5"/>
                  <a:stretch>
                    <a:fillRect r="-24194" b="-6154"/>
                  </a:stretch>
                </a:blipFill>
              </p:spPr>
              <p:txBody>
                <a:bodyPr/>
                <a:lstStyle/>
                <a:p>
                  <a:r>
                    <a:rPr lang="he-IL">
                      <a:noFill/>
                    </a:rPr>
                    <a:t> </a:t>
                  </a:r>
                </a:p>
              </p:txBody>
            </p:sp>
          </mc:Fallback>
        </mc:AlternateContent>
      </p:grpSp>
      <p:sp>
        <p:nvSpPr>
          <p:cNvPr id="75" name="כפל 74"/>
          <p:cNvSpPr/>
          <p:nvPr/>
        </p:nvSpPr>
        <p:spPr>
          <a:xfrm>
            <a:off x="1524000" y="20574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6" name="TextBox 75"/>
              <p:cNvSpPr txBox="1"/>
              <p:nvPr/>
            </p:nvSpPr>
            <p:spPr>
              <a:xfrm>
                <a:off x="1600200" y="1905099"/>
                <a:ext cx="1676400" cy="63478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acc>
                            <m:accPr>
                              <m:chr m:val="̅"/>
                              <m:ctrlPr>
                                <a:rPr lang="en-US" b="0" i="1" smtClean="0">
                                  <a:latin typeface="Cambria Math"/>
                                </a:rPr>
                              </m:ctrlPr>
                            </m:accPr>
                            <m:e>
                              <m:r>
                                <a:rPr lang="en-US" b="0" i="1" smtClean="0">
                                  <a:latin typeface="Cambria Math"/>
                                </a:rPr>
                                <m:t>𝑃</m:t>
                              </m:r>
                            </m:e>
                          </m:acc>
                        </m:e>
                      </m:acc>
                    </m:oMath>
                  </m:oMathPara>
                </a14:m>
                <a:endParaRPr lang="he-IL" dirty="0"/>
              </a:p>
            </p:txBody>
          </p:sp>
        </mc:Choice>
        <mc:Fallback xmlns="">
          <p:sp>
            <p:nvSpPr>
              <p:cNvPr id="76" name="TextBox 75"/>
              <p:cNvSpPr txBox="1">
                <a:spLocks noRot="1" noChangeAspect="1" noMove="1" noResize="1" noEditPoints="1" noAdjustHandles="1" noChangeArrowheads="1" noChangeShapeType="1" noTextEdit="1"/>
              </p:cNvSpPr>
              <p:nvPr/>
            </p:nvSpPr>
            <p:spPr>
              <a:xfrm>
                <a:off x="1600200" y="1905099"/>
                <a:ext cx="1676400" cy="634789"/>
              </a:xfrm>
              <a:prstGeom prst="rect">
                <a:avLst/>
              </a:prstGeom>
              <a:blipFill rotWithShape="1">
                <a:blip r:embed="rId6"/>
                <a:stretch>
                  <a:fillRect/>
                </a:stretch>
              </a:blipFill>
            </p:spPr>
            <p:txBody>
              <a:bodyPr/>
              <a:lstStyle/>
              <a:p>
                <a:r>
                  <a:rPr lang="he-IL">
                    <a:noFill/>
                  </a:rPr>
                  <a:t> </a:t>
                </a:r>
              </a:p>
            </p:txBody>
          </p:sp>
        </mc:Fallback>
      </mc:AlternateContent>
      <p:cxnSp>
        <p:nvCxnSpPr>
          <p:cNvPr id="86" name="מחבר ישר 85"/>
          <p:cNvCxnSpPr>
            <a:stCxn id="88" idx="3"/>
            <a:endCxn id="90" idx="7"/>
          </p:cNvCxnSpPr>
          <p:nvPr/>
        </p:nvCxnSpPr>
        <p:spPr>
          <a:xfrm flipH="1">
            <a:off x="5364044" y="1619778"/>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7" name="קבוצה 86"/>
          <p:cNvGrpSpPr/>
          <p:nvPr/>
        </p:nvGrpSpPr>
        <p:grpSpPr>
          <a:xfrm>
            <a:off x="4597698" y="1456200"/>
            <a:ext cx="2410712" cy="1708666"/>
            <a:chOff x="4419600" y="1752600"/>
            <a:chExt cx="2410712" cy="1708666"/>
          </a:xfrm>
        </p:grpSpPr>
        <p:sp>
          <p:nvSpPr>
            <p:cNvPr id="88" name="אליפסה 8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1" name="TextBox 9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91" name="TextBox 9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92" name="TextBox 9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8"/>
                  <a:stretch>
                    <a:fillRect r="-47368" b="-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93" name="TextBox 9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9"/>
                  <a:stretch>
                    <a:fillRect r="-23810" b="-7813"/>
                  </a:stretch>
                </a:blipFill>
              </p:spPr>
              <p:txBody>
                <a:bodyPr/>
                <a:lstStyle/>
                <a:p>
                  <a:r>
                    <a:rPr lang="he-IL">
                      <a:noFill/>
                    </a:rPr>
                    <a:t> </a:t>
                  </a:r>
                </a:p>
              </p:txBody>
            </p:sp>
          </mc:Fallback>
        </mc:AlternateContent>
      </p:grpSp>
      <p:sp>
        <p:nvSpPr>
          <p:cNvPr id="94" name="כפל 93"/>
          <p:cNvSpPr/>
          <p:nvPr/>
        </p:nvSpPr>
        <p:spPr>
          <a:xfrm>
            <a:off x="5791200" y="2158565"/>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6" name="מחבר ישר 95"/>
          <p:cNvCxnSpPr>
            <a:stCxn id="89" idx="7"/>
          </p:cNvCxnSpPr>
          <p:nvPr/>
        </p:nvCxnSpPr>
        <p:spPr>
          <a:xfrm flipV="1">
            <a:off x="4957322" y="2308130"/>
            <a:ext cx="937550" cy="2905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7010400" y="1524000"/>
                <a:ext cx="1600200" cy="46839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e>
                      </m:acc>
                      <m:r>
                        <a:rPr lang="en-US" b="0" i="1" smtClean="0">
                          <a:latin typeface="Cambria Math"/>
                        </a:rPr>
                        <m:t>=</m:t>
                      </m:r>
                      <m:r>
                        <a:rPr lang="en-US" b="0" i="1" smtClean="0">
                          <a:latin typeface="Cambria Math"/>
                        </a:rPr>
                        <m:t>2</m:t>
                      </m:r>
                      <m:acc>
                        <m:accPr>
                          <m:chr m:val="⃗"/>
                          <m:ctrlPr>
                            <a:rPr lang="en-US" b="0" i="1" smtClean="0">
                              <a:latin typeface="Cambria Math"/>
                            </a:rPr>
                          </m:ctrlPr>
                        </m:accPr>
                        <m:e>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𝑃</m:t>
                                  </m:r>
                                </m:e>
                                <m:sub>
                                  <m:r>
                                    <a:rPr lang="en-US" b="0" i="1" smtClean="0">
                                      <a:latin typeface="Cambria Math"/>
                                    </a:rPr>
                                    <m:t>𝑖</m:t>
                                  </m:r>
                                </m:sub>
                              </m:sSub>
                            </m:e>
                          </m:acc>
                          <m:r>
                            <a:rPr lang="en-US" b="0" i="1" smtClean="0">
                              <a:latin typeface="Cambria Math"/>
                            </a:rPr>
                            <m:t>𝑀</m:t>
                          </m:r>
                        </m:e>
                      </m:acc>
                    </m:oMath>
                  </m:oMathPara>
                </a14:m>
                <a:endParaRPr lang="he-IL" dirty="0"/>
              </a:p>
            </p:txBody>
          </p:sp>
        </mc:Choice>
        <mc:Fallback xmlns="">
          <p:sp>
            <p:nvSpPr>
              <p:cNvPr id="98" name="TextBox 97"/>
              <p:cNvSpPr txBox="1">
                <a:spLocks noRot="1" noChangeAspect="1" noMove="1" noResize="1" noEditPoints="1" noAdjustHandles="1" noChangeArrowheads="1" noChangeShapeType="1" noTextEdit="1"/>
              </p:cNvSpPr>
              <p:nvPr/>
            </p:nvSpPr>
            <p:spPr>
              <a:xfrm>
                <a:off x="7010400" y="1524000"/>
                <a:ext cx="1600200" cy="468398"/>
              </a:xfrm>
              <a:prstGeom prst="rect">
                <a:avLst/>
              </a:prstGeom>
              <a:blipFill rotWithShape="1">
                <a:blip r:embed="rId10"/>
                <a:stretch>
                  <a:fillRect b="-5195"/>
                </a:stretch>
              </a:blipFill>
            </p:spPr>
            <p:txBody>
              <a:bodyPr/>
              <a:lstStyle/>
              <a:p>
                <a:r>
                  <a:rPr lang="he-IL">
                    <a:noFill/>
                  </a:rPr>
                  <a:t> </a:t>
                </a:r>
              </a:p>
            </p:txBody>
          </p:sp>
        </mc:Fallback>
      </mc:AlternateContent>
      <p:sp>
        <p:nvSpPr>
          <p:cNvPr id="99" name="אליפסה 98"/>
          <p:cNvSpPr/>
          <p:nvPr/>
        </p:nvSpPr>
        <p:spPr>
          <a:xfrm>
            <a:off x="6858000" y="19494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מציין מיקום תוכן 2"/>
          <p:cNvSpPr txBox="1">
            <a:spLocks/>
          </p:cNvSpPr>
          <p:nvPr/>
        </p:nvSpPr>
        <p:spPr>
          <a:xfrm>
            <a:off x="304800" y="3810000"/>
            <a:ext cx="8153400" cy="533400"/>
          </a:xfrm>
          <a:prstGeom prst="rect">
            <a:avLst/>
          </a:prstGeom>
        </p:spPr>
        <p:txBody>
          <a:bodyPr vert="horz" lIns="91440" tIns="45720" rIns="91440" bIns="45720" rtlCol="1">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smtClean="0">
                <a:solidFill>
                  <a:srgbClr val="002060"/>
                </a:solidFill>
              </a:rPr>
              <a:t>In the Riemannian space, we can use the parallel definitions from the last slide:</a:t>
            </a:r>
          </a:p>
          <a:p>
            <a:pPr marL="0" indent="0" algn="just">
              <a:buFont typeface="Arial" panose="020B0604020202020204" pitchFamily="34" charset="0"/>
              <a:buNone/>
            </a:pPr>
            <a:endParaRPr lang="en-US" sz="2000" dirty="0" smtClean="0">
              <a:solidFill>
                <a:srgbClr val="002060"/>
              </a:solidFill>
            </a:endParaRPr>
          </a:p>
          <a:p>
            <a:pPr marL="0" indent="0">
              <a:buFont typeface="Arial" panose="020B0604020202020204" pitchFamily="34" charset="0"/>
              <a:buNone/>
            </a:pPr>
            <a:endParaRPr lang="he-IL" sz="2000" dirty="0"/>
          </a:p>
        </p:txBody>
      </p:sp>
      <mc:AlternateContent xmlns:mc="http://schemas.openxmlformats.org/markup-compatibility/2006">
        <mc:Choice xmlns:a14="http://schemas.microsoft.com/office/drawing/2010/main" Requires="a14">
          <p:sp>
            <p:nvSpPr>
              <p:cNvPr id="101" name="TextBox 100"/>
              <p:cNvSpPr txBox="1"/>
              <p:nvPr/>
            </p:nvSpPr>
            <p:spPr>
              <a:xfrm>
                <a:off x="228600" y="4850097"/>
                <a:ext cx="4343400" cy="712503"/>
              </a:xfrm>
              <a:prstGeom prst="rect">
                <a:avLst/>
              </a:prstGeom>
              <a:noFill/>
            </p:spPr>
            <p:txBody>
              <a:bodyPr wrap="square" rtlCol="1">
                <a:spAutoFit/>
              </a:bodyPr>
              <a:lstStyle/>
              <a:p>
                <a14:m>
                  <m:oMath xmlns:m="http://schemas.openxmlformats.org/officeDocument/2006/math">
                    <m:sSub>
                      <m:sSubPr>
                        <m:ctrlPr>
                          <a:rPr lang="he-IL" sz="1600" i="1" smtClean="0">
                            <a:solidFill>
                              <a:schemeClr val="tx1"/>
                            </a:solidFill>
                            <a:latin typeface="Cambria Math"/>
                          </a:rPr>
                        </m:ctrlPr>
                      </m:sSubPr>
                      <m:e>
                        <m:r>
                          <a:rPr lang="en-US" sz="1600" b="0" i="1" smtClean="0">
                            <a:solidFill>
                              <a:schemeClr val="tx1"/>
                            </a:solidFill>
                            <a:latin typeface="Cambria Math"/>
                          </a:rPr>
                          <m:t>𝑀</m:t>
                        </m:r>
                        <m:r>
                          <a:rPr lang="en-US" sz="1600" b="0" i="1" smtClean="0">
                            <a:solidFill>
                              <a:schemeClr val="tx1"/>
                            </a:solidFill>
                            <a:latin typeface="Cambria Math"/>
                          </a:rPr>
                          <m:t> </m:t>
                        </m:r>
                        <m:r>
                          <a:rPr lang="en-US" sz="1600" i="1">
                            <a:solidFill>
                              <a:schemeClr val="tx1"/>
                            </a:solidFill>
                            <a:latin typeface="Cambria Math"/>
                          </a:rPr>
                          <m:t>= </m:t>
                        </m:r>
                        <m:r>
                          <a:rPr lang="en-US" sz="1600" i="1">
                            <a:solidFill>
                              <a:schemeClr val="tx1"/>
                            </a:solidFill>
                            <a:latin typeface="Cambria Math"/>
                          </a:rPr>
                          <m:t>𝐸𝑥𝑝</m:t>
                        </m:r>
                      </m:e>
                      <m:sub>
                        <m:sSub>
                          <m:sSubPr>
                            <m:ctrlPr>
                              <a:rPr lang="he-IL" sz="1600" i="1">
                                <a:solidFill>
                                  <a:schemeClr val="tx1"/>
                                </a:solidFill>
                                <a:latin typeface="Cambria Math"/>
                              </a:rPr>
                            </m:ctrlPr>
                          </m:sSubPr>
                          <m:e>
                            <m:r>
                              <a:rPr lang="en-US" sz="1600">
                                <a:solidFill>
                                  <a:schemeClr val="tx1"/>
                                </a:solidFill>
                                <a:latin typeface="Cambria Math"/>
                              </a:rPr>
                              <m:t>𝑥</m:t>
                            </m:r>
                          </m:e>
                          <m:sub>
                            <m:r>
                              <a:rPr lang="en-US" sz="1600">
                                <a:solidFill>
                                  <a:schemeClr val="tx1"/>
                                </a:solidFill>
                                <a:latin typeface="Cambria Math"/>
                              </a:rPr>
                              <m:t>𝑖</m:t>
                            </m:r>
                            <m:r>
                              <a:rPr lang="en-US" sz="1600">
                                <a:solidFill>
                                  <a:schemeClr val="tx1"/>
                                </a:solidFill>
                                <a:latin typeface="Cambria Math"/>
                              </a:rPr>
                              <m:t>,</m:t>
                            </m:r>
                            <m:r>
                              <a:rPr lang="en-US" sz="1600">
                                <a:solidFill>
                                  <a:schemeClr val="tx1"/>
                                </a:solidFill>
                                <a:latin typeface="Cambria Math"/>
                              </a:rPr>
                              <m:t>𝑗</m:t>
                            </m:r>
                          </m:sub>
                        </m:sSub>
                      </m:sub>
                    </m:sSub>
                    <m:d>
                      <m:dPr>
                        <m:ctrlPr>
                          <a:rPr lang="en-US" sz="1600" b="0" i="1" smtClean="0">
                            <a:solidFill>
                              <a:schemeClr val="tx1"/>
                            </a:solidFill>
                            <a:latin typeface="Cambria Math"/>
                          </a:rPr>
                        </m:ctrlPr>
                      </m:dPr>
                      <m:e>
                        <m:f>
                          <m:fPr>
                            <m:ctrlPr>
                              <a:rPr lang="en-US" sz="1600" i="1">
                                <a:solidFill>
                                  <a:schemeClr val="tx1"/>
                                </a:solidFill>
                                <a:latin typeface="Cambria Math"/>
                              </a:rPr>
                            </m:ctrlPr>
                          </m:fPr>
                          <m:num>
                            <m:r>
                              <a:rPr lang="en-US" sz="1600" i="1">
                                <a:solidFill>
                                  <a:schemeClr val="tx1"/>
                                </a:solidFill>
                                <a:latin typeface="Cambria Math"/>
                              </a:rPr>
                              <m:t>1</m:t>
                            </m:r>
                          </m:num>
                          <m:den>
                            <m:r>
                              <a:rPr lang="en-US" sz="1600" i="1">
                                <a:solidFill>
                                  <a:schemeClr val="tx1"/>
                                </a:solidFill>
                                <a:latin typeface="Cambria Math"/>
                              </a:rPr>
                              <m:t>2</m:t>
                            </m:r>
                          </m:den>
                        </m:f>
                        <m:acc>
                          <m:accPr>
                            <m:chr m:val="⃗"/>
                            <m:ctrlPr>
                              <a:rPr lang="en-US" sz="1600" i="1">
                                <a:solidFill>
                                  <a:schemeClr val="tx1"/>
                                </a:solidFill>
                                <a:latin typeface="Cambria Math"/>
                              </a:rPr>
                            </m:ctrlPr>
                          </m:accPr>
                          <m:e>
                            <m:sSub>
                              <m:sSubPr>
                                <m:ctrlPr>
                                  <a:rPr lang="en-US" sz="1600" i="1">
                                    <a:solidFill>
                                      <a:schemeClr val="tx1"/>
                                    </a:solidFill>
                                    <a:latin typeface="Cambria Math"/>
                                  </a:rPr>
                                </m:ctrlPr>
                              </m:sSubPr>
                              <m:e>
                                <m:r>
                                  <a:rPr lang="en-US" sz="1600" i="1">
                                    <a:solidFill>
                                      <a:schemeClr val="tx1"/>
                                    </a:solidFill>
                                    <a:latin typeface="Cambria Math"/>
                                  </a:rPr>
                                  <m:t>𝑥</m:t>
                                </m:r>
                              </m:e>
                              <m:sub>
                                <m:r>
                                  <a:rPr lang="en-US" sz="1600" i="1">
                                    <a:solidFill>
                                      <a:schemeClr val="tx1"/>
                                    </a:solidFill>
                                    <a:latin typeface="Cambria Math"/>
                                  </a:rPr>
                                  <m:t>𝑖</m:t>
                                </m:r>
                                <m:r>
                                  <a:rPr lang="en-US" sz="1600" i="1">
                                    <a:solidFill>
                                      <a:schemeClr val="tx1"/>
                                    </a:solidFill>
                                    <a:latin typeface="Cambria Math"/>
                                  </a:rPr>
                                  <m:t>,</m:t>
                                </m:r>
                                <m:r>
                                  <a:rPr lang="en-US" sz="1600" i="1">
                                    <a:solidFill>
                                      <a:schemeClr val="tx1"/>
                                    </a:solidFill>
                                    <a:latin typeface="Cambria Math"/>
                                  </a:rPr>
                                  <m:t>𝑗</m:t>
                                </m:r>
                              </m:sub>
                            </m:sSub>
                            <m:acc>
                              <m:accPr>
                                <m:chr m:val="̅"/>
                                <m:ctrlPr>
                                  <a:rPr lang="en-US" sz="1600" i="1">
                                    <a:solidFill>
                                      <a:schemeClr val="tx1"/>
                                    </a:solidFill>
                                    <a:latin typeface="Cambria Math"/>
                                  </a:rPr>
                                </m:ctrlPr>
                              </m:accPr>
                              <m:e>
                                <m:r>
                                  <a:rPr lang="en-US" sz="1600" i="1">
                                    <a:solidFill>
                                      <a:schemeClr val="tx1"/>
                                    </a:solidFill>
                                    <a:latin typeface="Cambria Math"/>
                                  </a:rPr>
                                  <m:t>𝑃</m:t>
                                </m:r>
                              </m:e>
                            </m:acc>
                          </m:e>
                        </m:acc>
                      </m:e>
                    </m:d>
                    <m:r>
                      <a:rPr lang="he-IL" sz="1600" b="0" i="0" smtClean="0">
                        <a:solidFill>
                          <a:schemeClr val="tx1"/>
                        </a:solidFill>
                        <a:latin typeface="Cambria Math"/>
                      </a:rPr>
                      <m:t> =</m:t>
                    </m:r>
                    <m:sSub>
                      <m:sSubPr>
                        <m:ctrlPr>
                          <a:rPr lang="he-IL" sz="1600" i="1">
                            <a:solidFill>
                              <a:schemeClr val="tx1"/>
                            </a:solidFill>
                            <a:latin typeface="Cambria Math"/>
                          </a:rPr>
                        </m:ctrlPr>
                      </m:sSubPr>
                      <m:e>
                        <m:r>
                          <a:rPr lang="en-US" sz="1600" i="1">
                            <a:solidFill>
                              <a:schemeClr val="tx1"/>
                            </a:solidFill>
                            <a:latin typeface="Cambria Math"/>
                          </a:rPr>
                          <m:t> </m:t>
                        </m:r>
                        <m:r>
                          <a:rPr lang="en-US" sz="1600" i="1">
                            <a:solidFill>
                              <a:schemeClr val="tx1"/>
                            </a:solidFill>
                            <a:latin typeface="Cambria Math"/>
                          </a:rPr>
                          <m:t>𝐸𝑥𝑝</m:t>
                        </m:r>
                      </m:e>
                      <m:sub>
                        <m:sSub>
                          <m:sSubPr>
                            <m:ctrlPr>
                              <a:rPr lang="he-IL" sz="1600" i="1">
                                <a:solidFill>
                                  <a:schemeClr val="tx1"/>
                                </a:solidFill>
                                <a:latin typeface="Cambria Math"/>
                              </a:rPr>
                            </m:ctrlPr>
                          </m:sSubPr>
                          <m:e>
                            <m:r>
                              <a:rPr lang="en-US" sz="1600">
                                <a:solidFill>
                                  <a:schemeClr val="tx1"/>
                                </a:solidFill>
                                <a:latin typeface="Cambria Math"/>
                              </a:rPr>
                              <m:t>𝑥</m:t>
                            </m:r>
                          </m:e>
                          <m:sub>
                            <m:r>
                              <a:rPr lang="en-US" sz="1600">
                                <a:solidFill>
                                  <a:schemeClr val="tx1"/>
                                </a:solidFill>
                                <a:latin typeface="Cambria Math"/>
                              </a:rPr>
                              <m:t>𝑖</m:t>
                            </m:r>
                            <m:r>
                              <a:rPr lang="en-US" sz="1600">
                                <a:solidFill>
                                  <a:schemeClr val="tx1"/>
                                </a:solidFill>
                                <a:latin typeface="Cambria Math"/>
                              </a:rPr>
                              <m:t>,</m:t>
                            </m:r>
                            <m:r>
                              <a:rPr lang="en-US" sz="1600">
                                <a:solidFill>
                                  <a:schemeClr val="tx1"/>
                                </a:solidFill>
                                <a:latin typeface="Cambria Math"/>
                              </a:rPr>
                              <m:t>𝑗</m:t>
                            </m:r>
                          </m:sub>
                        </m:sSub>
                      </m:sub>
                    </m:sSub>
                    <m:d>
                      <m:dPr>
                        <m:ctrlPr>
                          <a:rPr lang="en-US" sz="1600" i="1">
                            <a:solidFill>
                              <a:schemeClr val="tx1"/>
                            </a:solidFill>
                            <a:latin typeface="Cambria Math"/>
                          </a:rPr>
                        </m:ctrlPr>
                      </m:dPr>
                      <m:e>
                        <m:f>
                          <m:fPr>
                            <m:ctrlPr>
                              <a:rPr lang="en-US" sz="1600" i="1">
                                <a:solidFill>
                                  <a:schemeClr val="tx1"/>
                                </a:solidFill>
                                <a:latin typeface="Cambria Math"/>
                              </a:rPr>
                            </m:ctrlPr>
                          </m:fPr>
                          <m:num>
                            <m:r>
                              <a:rPr lang="en-US" sz="1600" i="1">
                                <a:solidFill>
                                  <a:schemeClr val="tx1"/>
                                </a:solidFill>
                                <a:latin typeface="Cambria Math"/>
                              </a:rPr>
                              <m:t>1</m:t>
                            </m:r>
                          </m:num>
                          <m:den>
                            <m:r>
                              <a:rPr lang="en-US" sz="1600" i="1">
                                <a:solidFill>
                                  <a:schemeClr val="tx1"/>
                                </a:solidFill>
                                <a:latin typeface="Cambria Math"/>
                              </a:rPr>
                              <m:t>2</m:t>
                            </m:r>
                          </m:den>
                        </m:f>
                        <m:sSub>
                          <m:sSubPr>
                            <m:ctrlPr>
                              <a:rPr lang="en-US" sz="1600" i="1" smtClean="0">
                                <a:solidFill>
                                  <a:schemeClr val="tx1"/>
                                </a:solidFill>
                                <a:latin typeface="Cambria Math"/>
                              </a:rPr>
                            </m:ctrlPr>
                          </m:sSubPr>
                          <m:e>
                            <m:r>
                              <a:rPr lang="en-US" sz="1600" b="0" i="1" smtClean="0">
                                <a:solidFill>
                                  <a:schemeClr val="tx1"/>
                                </a:solidFill>
                                <a:latin typeface="Cambria Math"/>
                              </a:rPr>
                              <m:t>𝐿𝑜𝑔</m:t>
                            </m:r>
                          </m:e>
                          <m:sub>
                            <m:sSub>
                              <m:sSubPr>
                                <m:ctrlPr>
                                  <a:rPr lang="he-IL" sz="1600" i="1">
                                    <a:solidFill>
                                      <a:schemeClr val="tx1"/>
                                    </a:solidFill>
                                    <a:latin typeface="Cambria Math"/>
                                  </a:rPr>
                                </m:ctrlPr>
                              </m:sSubPr>
                              <m:e>
                                <m:r>
                                  <a:rPr lang="en-US" sz="1600">
                                    <a:solidFill>
                                      <a:schemeClr val="tx1"/>
                                    </a:solidFill>
                                    <a:latin typeface="Cambria Math"/>
                                  </a:rPr>
                                  <m:t>𝑥</m:t>
                                </m:r>
                              </m:e>
                              <m:sub>
                                <m:r>
                                  <a:rPr lang="en-US" sz="1600">
                                    <a:solidFill>
                                      <a:schemeClr val="tx1"/>
                                    </a:solidFill>
                                    <a:latin typeface="Cambria Math"/>
                                  </a:rPr>
                                  <m:t>𝑖</m:t>
                                </m:r>
                                <m:r>
                                  <a:rPr lang="en-US" sz="1600">
                                    <a:solidFill>
                                      <a:schemeClr val="tx1"/>
                                    </a:solidFill>
                                    <a:latin typeface="Cambria Math"/>
                                  </a:rPr>
                                  <m:t>,</m:t>
                                </m:r>
                                <m:r>
                                  <a:rPr lang="en-US" sz="1600">
                                    <a:solidFill>
                                      <a:schemeClr val="tx1"/>
                                    </a:solidFill>
                                    <a:latin typeface="Cambria Math"/>
                                  </a:rPr>
                                  <m:t>𝑗</m:t>
                                </m:r>
                              </m:sub>
                            </m:sSub>
                          </m:sub>
                        </m:sSub>
                        <m:acc>
                          <m:accPr>
                            <m:chr m:val="̅"/>
                            <m:ctrlPr>
                              <a:rPr lang="en-US" sz="1600" i="1">
                                <a:solidFill>
                                  <a:schemeClr val="tx1"/>
                                </a:solidFill>
                                <a:latin typeface="Cambria Math"/>
                              </a:rPr>
                            </m:ctrlPr>
                          </m:accPr>
                          <m:e>
                            <m:r>
                              <a:rPr lang="en-US" sz="1600" i="1">
                                <a:solidFill>
                                  <a:schemeClr val="tx1"/>
                                </a:solidFill>
                                <a:latin typeface="Cambria Math"/>
                              </a:rPr>
                              <m:t>𝑃</m:t>
                            </m:r>
                          </m:e>
                        </m:acc>
                      </m:e>
                    </m:d>
                  </m:oMath>
                </a14:m>
                <a:r>
                  <a:rPr lang="en-US" sz="1600" dirty="0" smtClean="0">
                    <a:solidFill>
                      <a:schemeClr val="tx1"/>
                    </a:solidFill>
                  </a:rPr>
                  <a:t> </a:t>
                </a:r>
                <a:endParaRPr lang="he-IL" sz="1600" dirty="0">
                  <a:solidFill>
                    <a:schemeClr val="tx1"/>
                  </a:solidFill>
                </a:endParaRPr>
              </a:p>
              <a:p>
                <a:endParaRPr lang="he-IL" sz="1600" dirty="0">
                  <a:solidFill>
                    <a:schemeClr val="tx1"/>
                  </a:solidFill>
                </a:endParaRPr>
              </a:p>
            </p:txBody>
          </p:sp>
        </mc:Choice>
        <mc:Fallback>
          <p:sp>
            <p:nvSpPr>
              <p:cNvPr id="101" name="TextBox 100"/>
              <p:cNvSpPr txBox="1">
                <a:spLocks noRot="1" noChangeAspect="1" noMove="1" noResize="1" noEditPoints="1" noAdjustHandles="1" noChangeArrowheads="1" noChangeShapeType="1" noTextEdit="1"/>
              </p:cNvSpPr>
              <p:nvPr/>
            </p:nvSpPr>
            <p:spPr>
              <a:xfrm>
                <a:off x="228600" y="4850097"/>
                <a:ext cx="4343400" cy="712503"/>
              </a:xfrm>
              <a:prstGeom prst="rect">
                <a:avLst/>
              </a:prstGeom>
              <a:blipFill rotWithShape="1">
                <a:blip r:embed="rId11"/>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02" name="TextBox 101"/>
              <p:cNvSpPr txBox="1"/>
              <p:nvPr/>
            </p:nvSpPr>
            <p:spPr>
              <a:xfrm>
                <a:off x="204942" y="5506903"/>
                <a:ext cx="4367058" cy="512897"/>
              </a:xfrm>
              <a:prstGeom prst="rect">
                <a:avLst/>
              </a:prstGeom>
              <a:noFill/>
              <a:ln>
                <a:solidFill>
                  <a:srgbClr val="FF0000"/>
                </a:solidFill>
              </a:ln>
            </p:spPr>
            <p:txBody>
              <a:bodyPr wrap="square" rtlCol="1">
                <a:spAutoFit/>
              </a:bodyPr>
              <a:lstStyle/>
              <a:p>
                <a:pPr algn="just"/>
                <a14:m>
                  <m:oMath xmlns:m="http://schemas.openxmlformats.org/officeDocument/2006/math">
                    <m:sSub>
                      <m:sSubPr>
                        <m:ctrlPr>
                          <a:rPr lang="he-IL" i="1" smtClean="0">
                            <a:solidFill>
                              <a:schemeClr val="tx1"/>
                            </a:solidFill>
                            <a:latin typeface="Cambria Math"/>
                          </a:rPr>
                        </m:ctrlPr>
                      </m:sSubPr>
                      <m:e>
                        <m:acc>
                          <m:accPr>
                            <m:chr m:val="̃"/>
                            <m:ctrlPr>
                              <a:rPr lang="he-IL" i="1" smtClean="0">
                                <a:solidFill>
                                  <a:schemeClr val="tx1"/>
                                </a:solidFill>
                                <a:latin typeface="Cambria Math"/>
                              </a:rPr>
                            </m:ctrlPr>
                          </m:accPr>
                          <m:e>
                            <m:sSub>
                              <m:sSubPr>
                                <m:ctrlPr>
                                  <a:rPr lang="he-IL" i="1">
                                    <a:solidFill>
                                      <a:schemeClr val="tx1"/>
                                    </a:solidFill>
                                    <a:latin typeface="Cambria Math"/>
                                  </a:rPr>
                                </m:ctrlPr>
                              </m:sSubPr>
                              <m:e>
                                <m:r>
                                  <a:rPr lang="en-US" i="1">
                                    <a:solidFill>
                                      <a:schemeClr val="tx1"/>
                                    </a:solidFill>
                                    <a:latin typeface="Cambria Math"/>
                                  </a:rPr>
                                  <m:t>𝑥</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e>
                        </m:acc>
                        <m:r>
                          <a:rPr lang="en-US" b="0" i="1" smtClean="0">
                            <a:solidFill>
                              <a:schemeClr val="tx1"/>
                            </a:solidFill>
                            <a:latin typeface="Cambria Math"/>
                          </a:rPr>
                          <m:t> </m:t>
                        </m:r>
                        <m:r>
                          <a:rPr lang="en-US" i="1">
                            <a:solidFill>
                              <a:schemeClr val="tx1"/>
                            </a:solidFill>
                            <a:latin typeface="Cambria Math"/>
                          </a:rPr>
                          <m:t>= </m:t>
                        </m:r>
                        <m:r>
                          <a:rPr lang="en-US" i="1">
                            <a:solidFill>
                              <a:schemeClr val="tx1"/>
                            </a:solidFill>
                            <a:latin typeface="Cambria Math"/>
                          </a:rPr>
                          <m:t>𝐸𝑥𝑝</m:t>
                        </m:r>
                      </m:e>
                      <m:sub>
                        <m:acc>
                          <m:accPr>
                            <m:chr m:val="̅"/>
                            <m:ctrlPr>
                              <a:rPr lang="en-US" i="1" smtClean="0">
                                <a:solidFill>
                                  <a:schemeClr val="tx1"/>
                                </a:solidFill>
                                <a:latin typeface="Cambria Math"/>
                              </a:rPr>
                            </m:ctrlPr>
                          </m:accPr>
                          <m:e>
                            <m:r>
                              <a:rPr lang="en-US" b="0" i="1" smtClean="0">
                                <a:solidFill>
                                  <a:schemeClr val="tx1"/>
                                </a:solidFill>
                                <a:latin typeface="Cambria Math"/>
                              </a:rPr>
                              <m:t>𝑃</m:t>
                            </m:r>
                          </m:e>
                        </m:acc>
                      </m:sub>
                    </m:sSub>
                    <m:d>
                      <m:dPr>
                        <m:ctrlPr>
                          <a:rPr lang="en-US" b="0" i="1" smtClean="0">
                            <a:solidFill>
                              <a:schemeClr val="tx1"/>
                            </a:solidFill>
                            <a:latin typeface="Cambria Math"/>
                          </a:rPr>
                        </m:ctrlPr>
                      </m:dPr>
                      <m:e>
                        <m:r>
                          <a:rPr lang="en-US" i="1">
                            <a:solidFill>
                              <a:schemeClr val="tx1"/>
                            </a:solidFill>
                            <a:latin typeface="Cambria Math"/>
                          </a:rPr>
                          <m:t>2</m:t>
                        </m:r>
                        <m:acc>
                          <m:accPr>
                            <m:chr m:val="⃗"/>
                            <m:ctrlPr>
                              <a:rPr lang="en-US" i="1">
                                <a:solidFill>
                                  <a:schemeClr val="tx1"/>
                                </a:solidFill>
                                <a:latin typeface="Cambria Math"/>
                              </a:rPr>
                            </m:ctrlPr>
                          </m:accPr>
                          <m:e>
                            <m:acc>
                              <m:accPr>
                                <m:chr m:val="̅"/>
                                <m:ctrlPr>
                                  <a:rPr lang="en-US" i="1">
                                    <a:solidFill>
                                      <a:schemeClr val="tx1"/>
                                    </a:solidFill>
                                    <a:latin typeface="Cambria Math"/>
                                  </a:rPr>
                                </m:ctrlPr>
                              </m:accPr>
                              <m:e>
                                <m:sSub>
                                  <m:sSubPr>
                                    <m:ctrlPr>
                                      <a:rPr lang="en-US" i="1">
                                        <a:solidFill>
                                          <a:schemeClr val="tx1"/>
                                        </a:solidFill>
                                        <a:latin typeface="Cambria Math"/>
                                      </a:rPr>
                                    </m:ctrlPr>
                                  </m:sSubPr>
                                  <m:e>
                                    <m:r>
                                      <a:rPr lang="en-US" i="1">
                                        <a:solidFill>
                                          <a:schemeClr val="tx1"/>
                                        </a:solidFill>
                                        <a:latin typeface="Cambria Math"/>
                                      </a:rPr>
                                      <m:t>𝑃</m:t>
                                    </m:r>
                                  </m:e>
                                  <m:sub>
                                    <m:r>
                                      <a:rPr lang="en-US" i="1">
                                        <a:solidFill>
                                          <a:schemeClr val="tx1"/>
                                        </a:solidFill>
                                        <a:latin typeface="Cambria Math"/>
                                      </a:rPr>
                                      <m:t>𝑖</m:t>
                                    </m:r>
                                  </m:sub>
                                </m:sSub>
                              </m:e>
                            </m:acc>
                            <m:r>
                              <a:rPr lang="en-US" i="1">
                                <a:solidFill>
                                  <a:schemeClr val="tx1"/>
                                </a:solidFill>
                                <a:latin typeface="Cambria Math"/>
                              </a:rPr>
                              <m:t>𝑀</m:t>
                            </m:r>
                          </m:e>
                        </m:acc>
                      </m:e>
                    </m:d>
                    <m:r>
                      <a:rPr lang="he-IL" b="0" i="0" smtClean="0">
                        <a:solidFill>
                          <a:schemeClr val="tx1"/>
                        </a:solidFill>
                        <a:latin typeface="Cambria Math"/>
                      </a:rPr>
                      <m:t> =</m:t>
                    </m:r>
                    <m:sSub>
                      <m:sSubPr>
                        <m:ctrlPr>
                          <a:rPr lang="he-IL" i="1">
                            <a:solidFill>
                              <a:schemeClr val="tx1"/>
                            </a:solidFill>
                            <a:latin typeface="Cambria Math"/>
                          </a:rPr>
                        </m:ctrlPr>
                      </m:sSubPr>
                      <m:e>
                        <m:r>
                          <a:rPr lang="en-US" i="1">
                            <a:solidFill>
                              <a:schemeClr val="tx1"/>
                            </a:solidFill>
                            <a:latin typeface="Cambria Math"/>
                          </a:rPr>
                          <m:t> </m:t>
                        </m:r>
                        <m:r>
                          <a:rPr lang="en-US" i="1">
                            <a:solidFill>
                              <a:schemeClr val="tx1"/>
                            </a:solidFill>
                            <a:latin typeface="Cambria Math"/>
                          </a:rPr>
                          <m:t>𝐸𝑥𝑝</m:t>
                        </m:r>
                      </m:e>
                      <m:sub>
                        <m:acc>
                          <m:accPr>
                            <m:chr m:val="̅"/>
                            <m:ctrlPr>
                              <a:rPr lang="en-US" i="1">
                                <a:solidFill>
                                  <a:schemeClr val="tx1"/>
                                </a:solidFill>
                                <a:latin typeface="Cambria Math"/>
                              </a:rPr>
                            </m:ctrlPr>
                          </m:accPr>
                          <m:e>
                            <m:r>
                              <a:rPr lang="en-US" i="1">
                                <a:solidFill>
                                  <a:schemeClr val="tx1"/>
                                </a:solidFill>
                                <a:latin typeface="Cambria Math"/>
                              </a:rPr>
                              <m:t>𝑃</m:t>
                            </m:r>
                          </m:e>
                        </m:acc>
                      </m:sub>
                    </m:sSub>
                    <m:d>
                      <m:dPr>
                        <m:ctrlPr>
                          <a:rPr lang="en-US" i="1">
                            <a:solidFill>
                              <a:schemeClr val="tx1"/>
                            </a:solidFill>
                            <a:latin typeface="Cambria Math"/>
                          </a:rPr>
                        </m:ctrlPr>
                      </m:dPr>
                      <m:e>
                        <m:r>
                          <a:rPr lang="en-US" b="0" i="1" smtClean="0">
                            <a:solidFill>
                              <a:schemeClr val="tx1"/>
                            </a:solidFill>
                            <a:latin typeface="Cambria Math"/>
                          </a:rPr>
                          <m:t>2</m:t>
                        </m:r>
                        <m:sSub>
                          <m:sSubPr>
                            <m:ctrlPr>
                              <a:rPr lang="en-US" i="1" smtClean="0">
                                <a:solidFill>
                                  <a:schemeClr val="tx1"/>
                                </a:solidFill>
                                <a:latin typeface="Cambria Math"/>
                              </a:rPr>
                            </m:ctrlPr>
                          </m:sSubPr>
                          <m:e>
                            <m:r>
                              <a:rPr lang="en-US" b="0" i="1" smtClean="0">
                                <a:solidFill>
                                  <a:schemeClr val="tx1"/>
                                </a:solidFill>
                                <a:latin typeface="Cambria Math"/>
                              </a:rPr>
                              <m:t>𝐿𝑜𝑔</m:t>
                            </m:r>
                          </m:e>
                          <m:sub>
                            <m:acc>
                              <m:accPr>
                                <m:chr m:val="̅"/>
                                <m:ctrlPr>
                                  <a:rPr lang="en-US" i="1" smtClean="0">
                                    <a:solidFill>
                                      <a:schemeClr val="tx1"/>
                                    </a:solidFill>
                                    <a:latin typeface="Cambria Math"/>
                                  </a:rPr>
                                </m:ctrlPr>
                              </m:accPr>
                              <m:e>
                                <m:sSub>
                                  <m:sSubPr>
                                    <m:ctrlPr>
                                      <a:rPr lang="en-US" i="1" smtClean="0">
                                        <a:solidFill>
                                          <a:schemeClr val="tx1"/>
                                        </a:solidFill>
                                        <a:latin typeface="Cambria Math"/>
                                      </a:rPr>
                                    </m:ctrlPr>
                                  </m:sSubPr>
                                  <m:e>
                                    <m:r>
                                      <a:rPr lang="en-US" b="0" i="1" smtClean="0">
                                        <a:solidFill>
                                          <a:schemeClr val="tx1"/>
                                        </a:solidFill>
                                        <a:latin typeface="Cambria Math"/>
                                      </a:rPr>
                                      <m:t>𝑃</m:t>
                                    </m:r>
                                  </m:e>
                                  <m:sub>
                                    <m:r>
                                      <a:rPr lang="en-US" b="0" i="1" smtClean="0">
                                        <a:solidFill>
                                          <a:schemeClr val="tx1"/>
                                        </a:solidFill>
                                        <a:latin typeface="Cambria Math"/>
                                      </a:rPr>
                                      <m:t>𝑖</m:t>
                                    </m:r>
                                  </m:sub>
                                </m:sSub>
                              </m:e>
                            </m:acc>
                          </m:sub>
                        </m:sSub>
                        <m:r>
                          <a:rPr lang="en-US" b="0" i="1" smtClean="0">
                            <a:solidFill>
                              <a:schemeClr val="tx1"/>
                            </a:solidFill>
                            <a:latin typeface="Cambria Math"/>
                          </a:rPr>
                          <m:t>𝑀</m:t>
                        </m:r>
                      </m:e>
                    </m:d>
                  </m:oMath>
                </a14:m>
                <a:r>
                  <a:rPr lang="en-US" dirty="0" smtClean="0">
                    <a:solidFill>
                      <a:schemeClr val="tx1"/>
                    </a:solidFill>
                  </a:rPr>
                  <a:t> </a:t>
                </a:r>
                <a:endParaRPr lang="he-IL" dirty="0">
                  <a:solidFill>
                    <a:schemeClr val="tx1"/>
                  </a:solidFill>
                </a:endParaRPr>
              </a:p>
            </p:txBody>
          </p:sp>
        </mc:Choice>
        <mc:Fallback>
          <p:sp>
            <p:nvSpPr>
              <p:cNvPr id="102" name="TextBox 101"/>
              <p:cNvSpPr txBox="1">
                <a:spLocks noRot="1" noChangeAspect="1" noMove="1" noResize="1" noEditPoints="1" noAdjustHandles="1" noChangeArrowheads="1" noChangeShapeType="1" noTextEdit="1"/>
              </p:cNvSpPr>
              <p:nvPr/>
            </p:nvSpPr>
            <p:spPr>
              <a:xfrm>
                <a:off x="204942" y="5506903"/>
                <a:ext cx="4367058" cy="512897"/>
              </a:xfrm>
              <a:prstGeom prst="rect">
                <a:avLst/>
              </a:prstGeom>
              <a:blipFill rotWithShape="1">
                <a:blip r:embed="rId12"/>
                <a:stretch>
                  <a:fillRect/>
                </a:stretch>
              </a:blipFill>
              <a:ln>
                <a:solidFill>
                  <a:srgbClr val="FF0000"/>
                </a:solidFill>
              </a:ln>
            </p:spPr>
            <p:txBody>
              <a:bodyPr/>
              <a:lstStyle/>
              <a:p>
                <a:r>
                  <a:rPr lang="he-IL">
                    <a:noFill/>
                  </a:rPr>
                  <a:t> </a:t>
                </a:r>
              </a:p>
            </p:txBody>
          </p:sp>
        </mc:Fallback>
      </mc:AlternateContent>
      <p:pic>
        <p:nvPicPr>
          <p:cNvPr id="38" name="Picture 2" descr="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2446" y="4658796"/>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39" name="אליפסה 38"/>
          <p:cNvSpPr/>
          <p:nvPr/>
        </p:nvSpPr>
        <p:spPr>
          <a:xfrm>
            <a:off x="699357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5420452" y="6044545"/>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584087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2" name="TextBox 41"/>
              <p:cNvSpPr txBox="1"/>
              <p:nvPr/>
            </p:nvSpPr>
            <p:spPr>
              <a:xfrm>
                <a:off x="7198439" y="4920734"/>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42" name="TextBox 41"/>
              <p:cNvSpPr txBox="1">
                <a:spLocks noRot="1" noChangeAspect="1" noMove="1" noResize="1" noEditPoints="1" noAdjustHandles="1" noChangeArrowheads="1" noChangeShapeType="1" noTextEdit="1"/>
              </p:cNvSpPr>
              <p:nvPr/>
            </p:nvSpPr>
            <p:spPr>
              <a:xfrm>
                <a:off x="7198439" y="4920734"/>
                <a:ext cx="378983" cy="369332"/>
              </a:xfrm>
              <a:prstGeom prst="rect">
                <a:avLst/>
              </a:prstGeom>
              <a:blipFill rotWithShape="1">
                <a:blip r:embed="rId1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166710" y="5663765"/>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43" name="TextBox 42"/>
              <p:cNvSpPr txBox="1">
                <a:spLocks noRot="1" noChangeAspect="1" noMove="1" noResize="1" noEditPoints="1" noAdjustHandles="1" noChangeArrowheads="1" noChangeShapeType="1" noTextEdit="1"/>
              </p:cNvSpPr>
              <p:nvPr/>
            </p:nvSpPr>
            <p:spPr>
              <a:xfrm>
                <a:off x="5166710" y="5663765"/>
                <a:ext cx="228600" cy="369332"/>
              </a:xfrm>
              <a:prstGeom prst="rect">
                <a:avLst/>
              </a:prstGeom>
              <a:blipFill rotWithShape="1">
                <a:blip r:embed="rId15"/>
                <a:stretch>
                  <a:fillRect r="-48649" b="-1639"/>
                </a:stretch>
              </a:blipFill>
            </p:spPr>
            <p:txBody>
              <a:bodyPr/>
              <a:lstStyle/>
              <a:p>
                <a:r>
                  <a:rPr lang="he-IL">
                    <a:noFill/>
                  </a:rPr>
                  <a:t> </a:t>
                </a:r>
              </a:p>
            </p:txBody>
          </p:sp>
        </mc:Fallback>
      </mc:AlternateContent>
      <p:sp>
        <p:nvSpPr>
          <p:cNvPr id="44" name="קשת 43"/>
          <p:cNvSpPr/>
          <p:nvPr/>
        </p:nvSpPr>
        <p:spPr>
          <a:xfrm rot="16714589">
            <a:off x="5770290" y="5037813"/>
            <a:ext cx="3614264" cy="3378577"/>
          </a:xfrm>
          <a:prstGeom prst="arc">
            <a:avLst>
              <a:gd name="adj1" fmla="val 16132321"/>
              <a:gd name="adj2" fmla="val 2001007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5" name="TextBox 44"/>
              <p:cNvSpPr txBox="1"/>
              <p:nvPr/>
            </p:nvSpPr>
            <p:spPr>
              <a:xfrm>
                <a:off x="5977206" y="6237754"/>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45" name="TextBox 44"/>
              <p:cNvSpPr txBox="1">
                <a:spLocks noRot="1" noChangeAspect="1" noMove="1" noResize="1" noEditPoints="1" noAdjustHandles="1" noChangeArrowheads="1" noChangeShapeType="1" noTextEdit="1"/>
              </p:cNvSpPr>
              <p:nvPr/>
            </p:nvSpPr>
            <p:spPr>
              <a:xfrm>
                <a:off x="5977206" y="6237754"/>
                <a:ext cx="381000" cy="391646"/>
              </a:xfrm>
              <a:prstGeom prst="rect">
                <a:avLst/>
              </a:prstGeom>
              <a:blipFill rotWithShape="1">
                <a:blip r:embed="rId16"/>
                <a:stretch>
                  <a:fillRect r="-24194" b="-6154"/>
                </a:stretch>
              </a:blipFill>
            </p:spPr>
            <p:txBody>
              <a:bodyPr/>
              <a:lstStyle/>
              <a:p>
                <a:r>
                  <a:rPr lang="he-IL">
                    <a:noFill/>
                  </a:rPr>
                  <a:t> </a:t>
                </a:r>
              </a:p>
            </p:txBody>
          </p:sp>
        </mc:Fallback>
      </mc:AlternateContent>
      <p:sp>
        <p:nvSpPr>
          <p:cNvPr id="46" name="כפל 45"/>
          <p:cNvSpPr/>
          <p:nvPr/>
        </p:nvSpPr>
        <p:spPr>
          <a:xfrm>
            <a:off x="6324600" y="52578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7435800" y="52578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קשת 48"/>
          <p:cNvSpPr/>
          <p:nvPr/>
        </p:nvSpPr>
        <p:spPr>
          <a:xfrm rot="18385094">
            <a:off x="5397511" y="5075187"/>
            <a:ext cx="4063977" cy="4671923"/>
          </a:xfrm>
          <a:prstGeom prst="arc">
            <a:avLst>
              <a:gd name="adj1" fmla="val 16132321"/>
              <a:gd name="adj2" fmla="val 1938237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6324600" y="5345668"/>
                <a:ext cx="583929"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oMath>
                  </m:oMathPara>
                </a14:m>
                <a:endParaRPr lang="he-IL" dirty="0"/>
              </a:p>
            </p:txBody>
          </p:sp>
        </mc:Choice>
        <mc:Fallback xmlns="">
          <p:sp>
            <p:nvSpPr>
              <p:cNvPr id="51" name="TextBox 50"/>
              <p:cNvSpPr txBox="1">
                <a:spLocks noRot="1" noChangeAspect="1" noMove="1" noResize="1" noEditPoints="1" noAdjustHandles="1" noChangeArrowheads="1" noChangeShapeType="1" noTextEdit="1"/>
              </p:cNvSpPr>
              <p:nvPr/>
            </p:nvSpPr>
            <p:spPr>
              <a:xfrm>
                <a:off x="6324600" y="5345668"/>
                <a:ext cx="583929" cy="369332"/>
              </a:xfrm>
              <a:prstGeom prst="rect">
                <a:avLst/>
              </a:prstGeom>
              <a:blipFill rotWithShape="1">
                <a:blip r:embed="rId1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מלבן 4"/>
              <p:cNvSpPr/>
              <p:nvPr/>
            </p:nvSpPr>
            <p:spPr>
              <a:xfrm>
                <a:off x="7528403" y="5170954"/>
                <a:ext cx="56419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he-IL" i="1" smtClean="0">
                              <a:solidFill>
                                <a:srgbClr val="FF0000"/>
                              </a:solidFill>
                              <a:latin typeface="Cambria Math"/>
                            </a:rPr>
                          </m:ctrlPr>
                        </m:accPr>
                        <m:e>
                          <m:sSub>
                            <m:sSubPr>
                              <m:ctrlPr>
                                <a:rPr lang="he-IL" i="1">
                                  <a:solidFill>
                                    <a:srgbClr val="FF0000"/>
                                  </a:solidFill>
                                  <a:latin typeface="Cambria Math"/>
                                </a:rPr>
                              </m:ctrlPr>
                            </m:sSubPr>
                            <m:e>
                              <m:r>
                                <a:rPr lang="en-US" i="1">
                                  <a:solidFill>
                                    <a:srgbClr val="FF0000"/>
                                  </a:solidFill>
                                  <a:latin typeface="Cambria Math"/>
                                </a:rPr>
                                <m:t>𝑥</m:t>
                              </m:r>
                            </m:e>
                            <m:sub>
                              <m:r>
                                <a:rPr lang="en-US" i="1">
                                  <a:solidFill>
                                    <a:srgbClr val="FF0000"/>
                                  </a:solidFill>
                                  <a:latin typeface="Cambria Math"/>
                                </a:rPr>
                                <m:t>𝑖</m:t>
                              </m:r>
                              <m:r>
                                <a:rPr lang="en-US" i="1">
                                  <a:solidFill>
                                    <a:srgbClr val="FF0000"/>
                                  </a:solidFill>
                                  <a:latin typeface="Cambria Math"/>
                                </a:rPr>
                                <m:t>,</m:t>
                              </m:r>
                              <m:r>
                                <a:rPr lang="en-US" i="1">
                                  <a:solidFill>
                                    <a:srgbClr val="FF0000"/>
                                  </a:solidFill>
                                  <a:latin typeface="Cambria Math"/>
                                </a:rPr>
                                <m:t>𝑗</m:t>
                              </m:r>
                            </m:sub>
                          </m:sSub>
                        </m:e>
                      </m:acc>
                    </m:oMath>
                  </m:oMathPara>
                </a14:m>
                <a:endParaRPr lang="he-IL" dirty="0">
                  <a:solidFill>
                    <a:srgbClr val="FF0000"/>
                  </a:solidFill>
                </a:endParaRPr>
              </a:p>
            </p:txBody>
          </p:sp>
        </mc:Choice>
        <mc:Fallback xmlns="">
          <p:sp>
            <p:nvSpPr>
              <p:cNvPr id="5" name="מלבן 4"/>
              <p:cNvSpPr>
                <a:spLocks noRot="1" noChangeAspect="1" noMove="1" noResize="1" noEditPoints="1" noAdjustHandles="1" noChangeArrowheads="1" noChangeShapeType="1" noTextEdit="1"/>
              </p:cNvSpPr>
              <p:nvPr/>
            </p:nvSpPr>
            <p:spPr>
              <a:xfrm>
                <a:off x="7528403" y="5170954"/>
                <a:ext cx="564193" cy="391646"/>
              </a:xfrm>
              <a:prstGeom prst="rect">
                <a:avLst/>
              </a:prstGeom>
              <a:blipFill rotWithShape="1">
                <a:blip r:embed="rId18"/>
                <a:stretch>
                  <a:fillRect r="-9677" b="-6154"/>
                </a:stretch>
              </a:blipFill>
            </p:spPr>
            <p:txBody>
              <a:bodyPr/>
              <a:lstStyle/>
              <a:p>
                <a:r>
                  <a:rPr lang="he-IL">
                    <a:noFill/>
                  </a:rPr>
                  <a:t> </a:t>
                </a:r>
              </a:p>
            </p:txBody>
          </p:sp>
        </mc:Fallback>
      </mc:AlternateContent>
      <p:cxnSp>
        <p:nvCxnSpPr>
          <p:cNvPr id="65" name="מחבר ישר 64"/>
          <p:cNvCxnSpPr/>
          <p:nvPr/>
        </p:nvCxnSpPr>
        <p:spPr>
          <a:xfrm flipV="1">
            <a:off x="5943600" y="2016955"/>
            <a:ext cx="914480" cy="2690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5840633" y="2286000"/>
                <a:ext cx="48396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oMath>
                  </m:oMathPara>
                </a14:m>
                <a:endParaRPr lang="he-IL" dirty="0"/>
              </a:p>
            </p:txBody>
          </p:sp>
        </mc:Choice>
        <mc:Fallback>
          <p:sp>
            <p:nvSpPr>
              <p:cNvPr id="48" name="TextBox 47"/>
              <p:cNvSpPr txBox="1">
                <a:spLocks noRot="1" noChangeAspect="1" noMove="1" noResize="1" noEditPoints="1" noAdjustHandles="1" noChangeArrowheads="1" noChangeShapeType="1" noTextEdit="1"/>
              </p:cNvSpPr>
              <p:nvPr/>
            </p:nvSpPr>
            <p:spPr>
              <a:xfrm>
                <a:off x="5840633" y="2286000"/>
                <a:ext cx="483967" cy="369332"/>
              </a:xfrm>
              <a:prstGeom prst="rect">
                <a:avLst/>
              </a:prstGeom>
              <a:blipFill rotWithShape="1">
                <a:blip r:embed="rId19"/>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5783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2" nodeType="clickEffect">
                                  <p:stCondLst>
                                    <p:cond delay="0"/>
                                  </p:stCondLst>
                                  <p:childTnLst>
                                    <p:animEffect transition="out" filter="fade">
                                      <p:cBhvr>
                                        <p:cTn id="10" dur="500" tmFilter="0, 0; .2, .5; .8, .5; 1, 0"/>
                                        <p:tgtEl>
                                          <p:spTgt spid="66"/>
                                        </p:tgtEl>
                                      </p:cBhvr>
                                    </p:animEffect>
                                    <p:animScale>
                                      <p:cBhvr>
                                        <p:cTn id="11" dur="250" autoRev="1" fill="hold"/>
                                        <p:tgtEl>
                                          <p:spTgt spid="6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fade">
                                      <p:cBhvr>
                                        <p:cTn id="44" dur="500"/>
                                        <p:tgtEl>
                                          <p:spTgt spid="8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grpId="1" nodeType="clickEffect">
                                  <p:stCondLst>
                                    <p:cond delay="0"/>
                                  </p:stCondLst>
                                  <p:childTnLst>
                                    <p:animEffect transition="out" filter="fade">
                                      <p:cBhvr>
                                        <p:cTn id="71" dur="500" tmFilter="0, 0; .2, .5; .8, .5; 1, 0"/>
                                        <p:tgtEl>
                                          <p:spTgt spid="68"/>
                                        </p:tgtEl>
                                      </p:cBhvr>
                                    </p:animEffect>
                                    <p:animScale>
                                      <p:cBhvr>
                                        <p:cTn id="72" dur="250" autoRev="1" fill="hold"/>
                                        <p:tgtEl>
                                          <p:spTgt spid="68"/>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2" nodeType="clickEffect">
                                  <p:stCondLst>
                                    <p:cond delay="0"/>
                                  </p:stCondLst>
                                  <p:childTnLst>
                                    <p:set>
                                      <p:cBhvr>
                                        <p:cTn id="76" dur="1" fill="hold">
                                          <p:stCondLst>
                                            <p:cond delay="0"/>
                                          </p:stCondLst>
                                        </p:cTn>
                                        <p:tgtEl>
                                          <p:spTgt spid="6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fade">
                                      <p:cBhvr>
                                        <p:cTn id="116" dur="500"/>
                                        <p:tgtEl>
                                          <p:spTgt spid="4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500"/>
                                        <p:tgtEl>
                                          <p:spTgt spid="5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wipe(down)">
                                      <p:cBhvr>
                                        <p:cTn id="129" dur="1000"/>
                                        <p:tgtEl>
                                          <p:spTgt spid="4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02"/>
                                        </p:tgtEl>
                                        <p:attrNameLst>
                                          <p:attrName>style.visibility</p:attrName>
                                        </p:attrNameLst>
                                      </p:cBhvr>
                                      <p:to>
                                        <p:strVal val="visible"/>
                                      </p:to>
                                    </p:set>
                                    <p:animEffect transition="in" filter="fade">
                                      <p:cBhvr>
                                        <p:cTn id="14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8" grpId="2" animBg="1"/>
      <p:bldP spid="66" grpId="0" animBg="1"/>
      <p:bldP spid="66" grpId="1" animBg="1"/>
      <p:bldP spid="66" grpId="2" animBg="1"/>
      <p:bldP spid="75" grpId="0" animBg="1"/>
      <p:bldP spid="76" grpId="0"/>
      <p:bldP spid="94" grpId="0" animBg="1"/>
      <p:bldP spid="98" grpId="0"/>
      <p:bldP spid="99" grpId="0" animBg="1"/>
      <p:bldP spid="100" grpId="0"/>
      <p:bldP spid="101" grpId="0"/>
      <p:bldP spid="102" grpId="0" animBg="1"/>
      <p:bldP spid="39" grpId="0" animBg="1"/>
      <p:bldP spid="40" grpId="0" animBg="1"/>
      <p:bldP spid="41" grpId="0" animBg="1"/>
      <p:bldP spid="42" grpId="0"/>
      <p:bldP spid="43" grpId="0"/>
      <p:bldP spid="44" grpId="0" animBg="1"/>
      <p:bldP spid="45" grpId="0"/>
      <p:bldP spid="46" grpId="0" animBg="1"/>
      <p:bldP spid="47" grpId="0" animBg="1"/>
      <p:bldP spid="49" grpId="0" animBg="1"/>
      <p:bldP spid="51" grpId="0"/>
      <p:bldP spid="5"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Goals</a:t>
            </a:r>
          </a:p>
          <a:p>
            <a:r>
              <a:rPr lang="en-US" dirty="0" smtClean="0">
                <a:solidFill>
                  <a:srgbClr val="002060"/>
                </a:solidFill>
              </a:rPr>
              <a:t>Overview project process</a:t>
            </a:r>
          </a:p>
          <a:p>
            <a:r>
              <a:rPr lang="en-US" dirty="0">
                <a:solidFill>
                  <a:srgbClr val="002060"/>
                </a:solidFill>
              </a:rPr>
              <a:t>Results</a:t>
            </a:r>
            <a:endParaRPr lang="en-US" dirty="0" smtClean="0">
              <a:solidFill>
                <a:srgbClr val="002060"/>
              </a:solidFill>
            </a:endParaRPr>
          </a:p>
          <a:p>
            <a:r>
              <a:rPr lang="en-US" dirty="0">
                <a:solidFill>
                  <a:srgbClr val="002060"/>
                </a:solidFill>
              </a:rPr>
              <a:t>Conclusions and Future Work</a:t>
            </a:r>
            <a:endParaRPr lang="en-US" dirty="0" smtClean="0">
              <a:solidFill>
                <a:srgbClr val="002060"/>
              </a:solidFill>
            </a:endParaRPr>
          </a:p>
          <a:p>
            <a:pPr marL="0" indent="0">
              <a:buNone/>
            </a:pPr>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55000" lnSpcReduction="20000"/>
          </a:bodyPr>
          <a:lstStyle/>
          <a:p>
            <a:pPr marL="0" indent="0">
              <a:buNone/>
            </a:pPr>
            <a:r>
              <a:rPr lang="en-US" dirty="0">
                <a:solidFill>
                  <a:srgbClr val="002060"/>
                </a:solidFill>
              </a:rPr>
              <a:t>Data set: all healthy subjects, all </a:t>
            </a:r>
            <a:r>
              <a:rPr lang="en-US" dirty="0" smtClean="0">
                <a:solidFill>
                  <a:srgbClr val="002060"/>
                </a:solidFill>
              </a:rPr>
              <a:t>stimulus</a:t>
            </a:r>
            <a:endParaRPr lang="he-IL" dirty="0">
              <a:solidFill>
                <a:srgbClr val="002060"/>
              </a:solidFill>
            </a:endParaRPr>
          </a:p>
          <a:p>
            <a:pPr marL="0" indent="0">
              <a:buNone/>
            </a:pPr>
            <a:endParaRPr lang="en-US" sz="3300" dirty="0">
              <a:solidFill>
                <a:srgbClr val="002060"/>
              </a:solidFill>
            </a:endParaRPr>
          </a:p>
          <a:p>
            <a:pPr marL="0" indent="0">
              <a:buNone/>
            </a:pPr>
            <a:r>
              <a:rPr lang="en-US" sz="3300" dirty="0">
                <a:solidFill>
                  <a:srgbClr val="002060"/>
                </a:solidFill>
              </a:rPr>
              <a:t>Results of PCA, while our center is the Riemannian mean all the Riemannian means. </a:t>
            </a:r>
          </a:p>
          <a:p>
            <a:pPr marL="0" indent="0">
              <a:buNone/>
            </a:pPr>
            <a:r>
              <a:rPr lang="en-US" dirty="0" smtClean="0">
                <a:solidFill>
                  <a:srgbClr val="002060"/>
                </a:solidFill>
              </a:rPr>
              <a:t>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0" y="2590800"/>
            <a:ext cx="4030120" cy="302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120" y="2716589"/>
            <a:ext cx="5494880" cy="290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210686"/>
            <a:ext cx="2330400" cy="120102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קבוצה 20"/>
          <p:cNvGrpSpPr/>
          <p:nvPr/>
        </p:nvGrpSpPr>
        <p:grpSpPr>
          <a:xfrm>
            <a:off x="7694920" y="457200"/>
            <a:ext cx="306080" cy="269110"/>
            <a:chOff x="4311600" y="5716274"/>
            <a:chExt cx="533400" cy="527926"/>
          </a:xfrm>
        </p:grpSpPr>
        <p:sp>
          <p:nvSpPr>
            <p:cNvPr id="22" name="אליפסה 21"/>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6" name="קבוצה 25"/>
          <p:cNvGrpSpPr/>
          <p:nvPr/>
        </p:nvGrpSpPr>
        <p:grpSpPr>
          <a:xfrm>
            <a:off x="7725150" y="457200"/>
            <a:ext cx="291300" cy="304800"/>
            <a:chOff x="7435800" y="5602800"/>
            <a:chExt cx="533400" cy="609600"/>
          </a:xfrm>
        </p:grpSpPr>
        <p:sp>
          <p:nvSpPr>
            <p:cNvPr id="27" name="אליפסה 26"/>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אליפסה 29"/>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1" name="אליפסה 30"/>
          <p:cNvSpPr/>
          <p:nvPr/>
        </p:nvSpPr>
        <p:spPr>
          <a:xfrm>
            <a:off x="7808379" y="533400"/>
            <a:ext cx="82520" cy="91967"/>
          </a:xfrm>
          <a:prstGeom prst="ellipse">
            <a:avLst/>
          </a:prstGeom>
          <a:solidFill>
            <a:schemeClr val="tx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5" name="קבוצה 34"/>
          <p:cNvGrpSpPr/>
          <p:nvPr/>
        </p:nvGrpSpPr>
        <p:grpSpPr>
          <a:xfrm>
            <a:off x="5800113" y="227755"/>
            <a:ext cx="3724887" cy="597594"/>
            <a:chOff x="367476" y="4931381"/>
            <a:chExt cx="5894102" cy="935160"/>
          </a:xfrm>
        </p:grpSpPr>
        <p:sp>
          <p:nvSpPr>
            <p:cNvPr id="36" name="מקבילית 35"/>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7" name="TextBox 36"/>
                <p:cNvSpPr txBox="1"/>
                <p:nvPr/>
              </p:nvSpPr>
              <p:spPr>
                <a:xfrm>
                  <a:off x="4912079" y="4931381"/>
                  <a:ext cx="342900" cy="48163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𝑇</m:t>
                            </m:r>
                          </m:e>
                          <m:sub>
                            <m:r>
                              <a:rPr lang="en-US" sz="1400" b="0" i="1" smtClean="0">
                                <a:latin typeface="Cambria Math"/>
                              </a:rPr>
                              <m:t>𝑃</m:t>
                            </m:r>
                          </m:sub>
                        </m:sSub>
                      </m:oMath>
                    </m:oMathPara>
                  </a14:m>
                  <a:endParaRPr lang="he-IL" dirty="0"/>
                </a:p>
              </p:txBody>
            </p:sp>
          </mc:Choice>
          <mc:Fallback xmlns="">
            <p:sp>
              <p:nvSpPr>
                <p:cNvPr id="37" name="TextBox 36"/>
                <p:cNvSpPr txBox="1">
                  <a:spLocks noRot="1" noChangeAspect="1" noMove="1" noResize="1" noEditPoints="1" noAdjustHandles="1" noChangeArrowheads="1" noChangeShapeType="1" noTextEdit="1"/>
                </p:cNvSpPr>
                <p:nvPr/>
              </p:nvSpPr>
              <p:spPr>
                <a:xfrm>
                  <a:off x="4912079" y="4931381"/>
                  <a:ext cx="342900" cy="481633"/>
                </a:xfrm>
                <a:prstGeom prst="rect">
                  <a:avLst/>
                </a:prstGeom>
                <a:blipFill rotWithShape="1">
                  <a:blip r:embed="rId6"/>
                  <a:stretch>
                    <a:fillRect r="-42857"/>
                  </a:stretch>
                </a:blipFill>
              </p:spPr>
              <p:txBody>
                <a:bodyPr/>
                <a:lstStyle/>
                <a:p>
                  <a:r>
                    <a:rPr lang="he-IL">
                      <a:noFill/>
                    </a:rPr>
                    <a:t> </a:t>
                  </a:r>
                </a:p>
              </p:txBody>
            </p:sp>
          </mc:Fallback>
        </mc:AlternateContent>
      </p:grpSp>
    </p:spTree>
    <p:extLst>
      <p:ext uri="{BB962C8B-B14F-4D97-AF65-F5344CB8AC3E}">
        <p14:creationId xmlns:p14="http://schemas.microsoft.com/office/powerpoint/2010/main" val="3486282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57200"/>
            <a:ext cx="8229600" cy="609600"/>
          </a:xfrm>
        </p:spPr>
        <p:txBody>
          <a:bodyPr/>
          <a:lstStyle/>
          <a:p>
            <a:pPr marL="0" indent="0">
              <a:buNone/>
            </a:pPr>
            <a:r>
              <a:rPr lang="en-US" dirty="0" smtClean="0">
                <a:solidFill>
                  <a:srgbClr val="002060"/>
                </a:solidFill>
              </a:rPr>
              <a:t>Parallel transport – before and after</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96" y="1824937"/>
            <a:ext cx="2661025" cy="199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0861" y="1877514"/>
            <a:ext cx="3349939" cy="200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1893399"/>
            <a:ext cx="2650156" cy="198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4098926"/>
            <a:ext cx="2929384" cy="219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400" y="4175125"/>
            <a:ext cx="391582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9400" y="4169694"/>
            <a:ext cx="2715582" cy="203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41158" y="990600"/>
            <a:ext cx="8458200" cy="1015663"/>
          </a:xfrm>
          <a:prstGeom prst="rect">
            <a:avLst/>
          </a:prstGeom>
          <a:noFill/>
        </p:spPr>
        <p:txBody>
          <a:bodyPr wrap="square" rtlCol="1">
            <a:spAutoFit/>
          </a:bodyPr>
          <a:lstStyle/>
          <a:p>
            <a:pPr algn="just">
              <a:spcBef>
                <a:spcPct val="20000"/>
              </a:spcBef>
            </a:pPr>
            <a:r>
              <a:rPr lang="en-US" sz="14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sz="1600" dirty="0" smtClean="0"/>
              <a:t> </a:t>
            </a:r>
            <a:endParaRPr lang="he-IL" sz="1600" dirty="0"/>
          </a:p>
        </p:txBody>
      </p:sp>
    </p:spTree>
    <p:extLst>
      <p:ext uri="{BB962C8B-B14F-4D97-AF65-F5344CB8AC3E}">
        <p14:creationId xmlns:p14="http://schemas.microsoft.com/office/powerpoint/2010/main" val="36070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4000" dirty="0">
                <a:solidFill>
                  <a:srgbClr val="002060"/>
                </a:solidFill>
              </a:rPr>
              <a:t>SVM</a:t>
            </a:r>
            <a:br>
              <a:rPr lang="en-US" sz="4000" dirty="0">
                <a:solidFill>
                  <a:srgbClr val="002060"/>
                </a:solidFill>
              </a:rPr>
            </a:br>
            <a:r>
              <a:rPr lang="en-US" sz="3200" dirty="0">
                <a:solidFill>
                  <a:srgbClr val="002060"/>
                </a:solidFill>
              </a:rPr>
              <a:t>Support </a:t>
            </a:r>
            <a:r>
              <a:rPr lang="en-US" sz="3200" dirty="0" smtClean="0">
                <a:solidFill>
                  <a:srgbClr val="002060"/>
                </a:solidFill>
              </a:rPr>
              <a:t>Vector Machines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marL="0" indent="0" algn="just">
              <a:buNone/>
            </a:pPr>
            <a:r>
              <a:rPr lang="en-US" sz="2000" dirty="0">
                <a:solidFill>
                  <a:srgbClr val="002060"/>
                </a:solidFill>
              </a:rPr>
              <a:t>A method used for classification and regression analyses.</a:t>
            </a:r>
          </a:p>
          <a:p>
            <a:pPr marL="0" indent="0" algn="just">
              <a:buNone/>
            </a:pPr>
            <a:r>
              <a:rPr lang="en-US" sz="2000" dirty="0" smtClean="0">
                <a:solidFill>
                  <a:srgbClr val="002060"/>
                </a:solidFill>
              </a:rPr>
              <a:t>SVM represent the data set as </a:t>
            </a:r>
            <a:r>
              <a:rPr lang="en-US" sz="2000" dirty="0">
                <a:solidFill>
                  <a:srgbClr val="002060"/>
                </a:solidFill>
              </a:rPr>
              <a:t>points in space, mapped so that </a:t>
            </a:r>
            <a:r>
              <a:rPr lang="en-US" sz="2000" dirty="0" smtClean="0">
                <a:solidFill>
                  <a:srgbClr val="002060"/>
                </a:solidFill>
              </a:rPr>
              <a:t>samples with different labels are </a:t>
            </a:r>
            <a:r>
              <a:rPr lang="en-US" sz="2000" dirty="0">
                <a:solidFill>
                  <a:srgbClr val="002060"/>
                </a:solidFill>
              </a:rPr>
              <a:t>divided by a </a:t>
            </a:r>
            <a:r>
              <a:rPr lang="en-US" sz="2000" dirty="0" smtClean="0">
                <a:solidFill>
                  <a:srgbClr val="002060"/>
                </a:solidFill>
              </a:rPr>
              <a:t>clear. </a:t>
            </a:r>
            <a:r>
              <a:rPr lang="en-US" sz="2000" dirty="0">
                <a:solidFill>
                  <a:srgbClr val="002060"/>
                </a:solidFill>
              </a:rPr>
              <a:t>New </a:t>
            </a:r>
            <a:r>
              <a:rPr lang="en-US" sz="2000" dirty="0" smtClean="0">
                <a:solidFill>
                  <a:srgbClr val="002060"/>
                </a:solidFill>
              </a:rPr>
              <a:t>samples are </a:t>
            </a:r>
            <a:r>
              <a:rPr lang="en-US" sz="2000" dirty="0">
                <a:solidFill>
                  <a:srgbClr val="002060"/>
                </a:solidFill>
              </a:rPr>
              <a:t>then mapped into that same space and </a:t>
            </a:r>
            <a:r>
              <a:rPr lang="en-US" sz="2000" dirty="0" smtClean="0">
                <a:solidFill>
                  <a:srgbClr val="002060"/>
                </a:solidFill>
              </a:rPr>
              <a:t>ascribed to a label based </a:t>
            </a:r>
            <a:r>
              <a:rPr lang="en-US" sz="2000" dirty="0">
                <a:solidFill>
                  <a:srgbClr val="002060"/>
                </a:solidFill>
              </a:rPr>
              <a:t>on which side of the gap they </a:t>
            </a:r>
            <a:r>
              <a:rPr lang="en-US" sz="2000" dirty="0" smtClean="0">
                <a:solidFill>
                  <a:srgbClr val="002060"/>
                </a:solidFill>
              </a:rPr>
              <a:t>fell.</a:t>
            </a:r>
          </a:p>
          <a:p>
            <a:pPr marL="0" indent="0" algn="just">
              <a:buNone/>
            </a:pPr>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23</a:t>
            </a:fld>
            <a:endParaRPr lang="en-US"/>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657600"/>
            <a:ext cx="3519632"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חץ ימינה 4"/>
          <p:cNvSpPr/>
          <p:nvPr/>
        </p:nvSpPr>
        <p:spPr>
          <a:xfrm>
            <a:off x="4191000" y="4572000"/>
            <a:ext cx="838200" cy="533400"/>
          </a:xfrm>
          <a:prstGeom prst="rightArrow">
            <a:avLst/>
          </a:prstGeom>
          <a:solidFill>
            <a:schemeClr val="bg2">
              <a:lumMod val="75000"/>
            </a:schemeClr>
          </a:solidFill>
          <a:ln>
            <a:solidFill>
              <a:schemeClr val="bg2">
                <a:lumMod val="9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84384"/>
          <a:stretch/>
        </p:blipFill>
        <p:spPr bwMode="auto">
          <a:xfrm>
            <a:off x="5445113" y="3303522"/>
            <a:ext cx="3150970" cy="3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2304" y="3702218"/>
            <a:ext cx="2885896" cy="292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solidFill>
                  <a:srgbClr val="002060"/>
                </a:solidFill>
              </a:rPr>
              <a:t>Results</a:t>
            </a:r>
            <a:br>
              <a:rPr lang="en-US" dirty="0">
                <a:solidFill>
                  <a:srgbClr val="002060"/>
                </a:solidFill>
              </a:rPr>
            </a:br>
            <a:r>
              <a:rPr lang="en-US" sz="3600" dirty="0">
                <a:solidFill>
                  <a:srgbClr val="002060"/>
                </a:solidFill>
              </a:rPr>
              <a:t>Confusion </a:t>
            </a:r>
            <a:r>
              <a:rPr lang="en-US" sz="3600" dirty="0" smtClean="0">
                <a:solidFill>
                  <a:srgbClr val="002060"/>
                </a:solidFill>
              </a:rPr>
              <a:t>Matrix</a:t>
            </a:r>
            <a:endParaRPr lang="he-IL" dirty="0">
              <a:solidFill>
                <a:srgbClr val="002060"/>
              </a:solidFill>
            </a:endParaRPr>
          </a:p>
        </p:txBody>
      </p:sp>
      <p:sp>
        <p:nvSpPr>
          <p:cNvPr id="3" name="Content Placeholder 2"/>
          <p:cNvSpPr>
            <a:spLocks noGrp="1"/>
          </p:cNvSpPr>
          <p:nvPr>
            <p:ph idx="1"/>
          </p:nvPr>
        </p:nvSpPr>
        <p:spPr>
          <a:xfrm>
            <a:off x="533400" y="1676400"/>
            <a:ext cx="4876800" cy="1143000"/>
          </a:xfrm>
        </p:spPr>
        <p:txBody>
          <a:bodyPr>
            <a:normAutofit/>
          </a:bodyPr>
          <a:lstStyle/>
          <a:p>
            <a:pPr marL="0" indent="0">
              <a:buNone/>
            </a:pPr>
            <a:r>
              <a:rPr lang="en-US" sz="1600" dirty="0" smtClean="0">
                <a:solidFill>
                  <a:srgbClr val="002060"/>
                </a:solidFill>
              </a:rPr>
              <a:t>Data used: 50 trials from each stimulation, from all healthy subjects (After PCA)</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6" name="תמונה 5"/>
          <p:cNvPicPr/>
          <p:nvPr/>
        </p:nvPicPr>
        <p:blipFill>
          <a:blip r:embed="rId3"/>
          <a:stretch>
            <a:fillRect/>
          </a:stretch>
        </p:blipFill>
        <p:spPr>
          <a:xfrm>
            <a:off x="5257800" y="3287582"/>
            <a:ext cx="3352800" cy="3238500"/>
          </a:xfrm>
          <a:prstGeom prst="rect">
            <a:avLst/>
          </a:prstGeom>
        </p:spPr>
      </p:pic>
      <p:pic>
        <p:nvPicPr>
          <p:cNvPr id="7" name="תמונה 6"/>
          <p:cNvPicPr/>
          <p:nvPr/>
        </p:nvPicPr>
        <p:blipFill>
          <a:blip r:embed="rId4"/>
          <a:stretch>
            <a:fillRect/>
          </a:stretch>
        </p:blipFill>
        <p:spPr>
          <a:xfrm>
            <a:off x="5676900" y="1457425"/>
            <a:ext cx="2514600" cy="1600200"/>
          </a:xfrm>
          <a:prstGeom prst="rect">
            <a:avLst/>
          </a:prstGeom>
        </p:spPr>
      </p:pic>
      <p:graphicFrame>
        <p:nvGraphicFramePr>
          <p:cNvPr id="8" name="Table 2">
            <a:extLst>
              <a:ext uri="{FF2B5EF4-FFF2-40B4-BE49-F238E27FC236}">
                <a16:creationId xmlns="" xmlns:a16="http://schemas.microsoft.com/office/drawing/2014/main" id="{001CA006-E8EE-4775-97DC-4241F80C7831}"/>
              </a:ext>
            </a:extLst>
          </p:cNvPr>
          <p:cNvGraphicFramePr>
            <a:graphicFrameLocks noGrp="1"/>
          </p:cNvGraphicFramePr>
          <p:nvPr>
            <p:extLst>
              <p:ext uri="{D42A27DB-BD31-4B8C-83A1-F6EECF244321}">
                <p14:modId xmlns:p14="http://schemas.microsoft.com/office/powerpoint/2010/main" val="716739593"/>
              </p:ext>
            </p:extLst>
          </p:nvPr>
        </p:nvGraphicFramePr>
        <p:xfrm>
          <a:off x="990600" y="2590800"/>
          <a:ext cx="2743200" cy="3708400"/>
        </p:xfrm>
        <a:graphic>
          <a:graphicData uri="http://schemas.openxmlformats.org/drawingml/2006/table">
            <a:tbl>
              <a:tblPr firstRow="1" bandRow="1">
                <a:tableStyleId>{46F890A9-2807-4EBB-B81D-B2AA78EC7F39}</a:tableStyleId>
              </a:tblPr>
              <a:tblGrid>
                <a:gridCol w="914400">
                  <a:extLst>
                    <a:ext uri="{9D8B030D-6E8A-4147-A177-3AD203B41FA5}">
                      <a16:colId xmlns="" xmlns:a16="http://schemas.microsoft.com/office/drawing/2014/main" val="1295270483"/>
                    </a:ext>
                  </a:extLst>
                </a:gridCol>
                <a:gridCol w="914400">
                  <a:extLst>
                    <a:ext uri="{9D8B030D-6E8A-4147-A177-3AD203B41FA5}">
                      <a16:colId xmlns="" xmlns:a16="http://schemas.microsoft.com/office/drawing/2014/main" val="2522856029"/>
                    </a:ext>
                  </a:extLst>
                </a:gridCol>
                <a:gridCol w="914400">
                  <a:extLst>
                    <a:ext uri="{9D8B030D-6E8A-4147-A177-3AD203B41FA5}">
                      <a16:colId xmlns="" xmlns:a16="http://schemas.microsoft.com/office/drawing/2014/main" val="843726217"/>
                    </a:ext>
                  </a:extLst>
                </a:gridCol>
              </a:tblGrid>
              <a:tr h="370840">
                <a:tc>
                  <a:txBody>
                    <a:bodyPr/>
                    <a:lstStyle/>
                    <a:p>
                      <a:pPr algn="ctr" rtl="0" fontAlgn="b"/>
                      <a:r>
                        <a:rPr lang="en-GB" sz="1100" u="none" strike="noStrike" dirty="0">
                          <a:effectLst/>
                        </a:rPr>
                        <a:t>Code</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system</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details</a:t>
                      </a:r>
                      <a:endParaRPr lang="en-GB"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15808578"/>
                  </a:ext>
                </a:extLst>
              </a:tr>
              <a:tr h="370840">
                <a:tc>
                  <a:txBody>
                    <a:bodyPr/>
                    <a:lstStyle/>
                    <a:p>
                      <a:pPr algn="ctr" rtl="0" fontAlgn="b"/>
                      <a:r>
                        <a:rPr lang="en-GB" sz="1400" u="none" strike="noStrike" dirty="0">
                          <a:effectLst/>
                        </a:rPr>
                        <a:t>1</a:t>
                      </a:r>
                      <a:endParaRPr lang="en-GB" sz="14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right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840680843"/>
                  </a:ext>
                </a:extLst>
              </a:tr>
              <a:tr h="370840">
                <a:tc>
                  <a:txBody>
                    <a:bodyPr/>
                    <a:lstStyle/>
                    <a:p>
                      <a:pPr algn="ctr" rtl="0" fontAlgn="b"/>
                      <a:r>
                        <a:rPr lang="en-GB" sz="1400" u="none" strike="noStrike" dirty="0">
                          <a:effectLst/>
                        </a:rPr>
                        <a:t>2</a:t>
                      </a:r>
                      <a:endParaRPr lang="en-GB" sz="1400" b="1" i="0" u="none" strike="noStrike" dirty="0">
                        <a:solidFill>
                          <a:schemeClr val="accent1"/>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left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70929970"/>
                  </a:ext>
                </a:extLst>
              </a:tr>
              <a:tr h="370840">
                <a:tc>
                  <a:txBody>
                    <a:bodyPr/>
                    <a:lstStyle/>
                    <a:p>
                      <a:pPr algn="ctr" rtl="0" fontAlgn="b"/>
                      <a:r>
                        <a:rPr lang="en-GB" sz="1400" u="none" strike="noStrike" dirty="0">
                          <a:effectLst/>
                        </a:rPr>
                        <a:t>3</a:t>
                      </a:r>
                      <a:endParaRPr lang="en-GB" sz="1400" b="1" i="0" u="none" strike="noStrike" dirty="0">
                        <a:solidFill>
                          <a:srgbClr val="92D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Visual</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light flash</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802949427"/>
                  </a:ext>
                </a:extLst>
              </a:tr>
              <a:tr h="370840">
                <a:tc>
                  <a:txBody>
                    <a:bodyPr/>
                    <a:lstStyle/>
                    <a:p>
                      <a:pPr algn="ctr" rtl="0" fontAlgn="b"/>
                      <a:r>
                        <a:rPr lang="en-GB" sz="1400" u="none" strike="noStrike" dirty="0">
                          <a:effectLst/>
                        </a:rPr>
                        <a:t>11</a:t>
                      </a:r>
                      <a:endParaRPr lang="en-GB" sz="1400" b="1" i="0" u="none" strike="noStrike" dirty="0">
                        <a:solidFill>
                          <a:srgbClr val="00B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Frequent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243748954"/>
                  </a:ext>
                </a:extLst>
              </a:tr>
              <a:tr h="370840">
                <a:tc>
                  <a:txBody>
                    <a:bodyPr/>
                    <a:lstStyle/>
                    <a:p>
                      <a:pPr algn="ctr" rtl="0" fontAlgn="b"/>
                      <a:r>
                        <a:rPr lang="en-GB" sz="1400" u="none" strike="noStrike" dirty="0">
                          <a:effectLst/>
                        </a:rPr>
                        <a:t>12</a:t>
                      </a:r>
                      <a:endParaRPr lang="en-GB" sz="1400" b="1" i="0" u="none" strike="noStrike" dirty="0">
                        <a:solidFill>
                          <a:srgbClr val="00B0F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rare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544503947"/>
                  </a:ext>
                </a:extLst>
              </a:tr>
              <a:tr h="370840">
                <a:tc>
                  <a:txBody>
                    <a:bodyPr/>
                    <a:lstStyle/>
                    <a:p>
                      <a:pPr algn="ctr" rtl="0" fontAlgn="b"/>
                      <a:r>
                        <a:rPr lang="en-GB" sz="1400" u="none" strike="noStrike" dirty="0">
                          <a:effectLst/>
                        </a:rPr>
                        <a:t>13</a:t>
                      </a:r>
                      <a:endParaRPr lang="en-GB" sz="1400" b="1" i="0" u="none" strike="noStrike" dirty="0">
                        <a:solidFill>
                          <a:schemeClr val="tx2"/>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1</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487468291"/>
                  </a:ext>
                </a:extLst>
              </a:tr>
              <a:tr h="370840">
                <a:tc>
                  <a:txBody>
                    <a:bodyPr/>
                    <a:lstStyle/>
                    <a:p>
                      <a:pPr algn="ctr" rtl="0" fontAlgn="b"/>
                      <a:r>
                        <a:rPr lang="en-GB" sz="1400" u="none" strike="noStrike" dirty="0">
                          <a:effectLst/>
                        </a:rPr>
                        <a:t>14</a:t>
                      </a:r>
                      <a:endParaRPr lang="en-GB" sz="1400" b="1" i="0" u="none" strike="noStrike" dirty="0">
                        <a:solidFill>
                          <a:srgbClr val="CC00CC"/>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Subject own name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489775726"/>
                  </a:ext>
                </a:extLst>
              </a:tr>
              <a:tr h="370840">
                <a:tc>
                  <a:txBody>
                    <a:bodyPr/>
                    <a:lstStyle/>
                    <a:p>
                      <a:pPr algn="ctr" rtl="0" fontAlgn="b"/>
                      <a:r>
                        <a:rPr lang="en-GB" sz="1400" u="none" strike="noStrike" dirty="0">
                          <a:effectLst/>
                        </a:rPr>
                        <a:t>15</a:t>
                      </a:r>
                      <a:endParaRPr lang="en-GB" sz="1400" b="1" i="0" u="none" strike="noStrike" dirty="0">
                        <a:solidFill>
                          <a:srgbClr val="FF00FF"/>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344171792"/>
                  </a:ext>
                </a:extLst>
              </a:tr>
              <a:tr h="370840">
                <a:tc>
                  <a:txBody>
                    <a:bodyPr/>
                    <a:lstStyle/>
                    <a:p>
                      <a:pPr algn="ctr" rtl="0" fontAlgn="b"/>
                      <a:r>
                        <a:rPr lang="en-US" sz="1400" u="none" strike="noStrike" dirty="0">
                          <a:effectLst/>
                        </a:rPr>
                        <a:t>16</a:t>
                      </a:r>
                      <a:endParaRPr lang="en-GB" sz="1400" b="1" i="0" u="none" strike="noStrike" dirty="0">
                        <a:solidFill>
                          <a:srgbClr val="CC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495410027"/>
                  </a:ext>
                </a:extLst>
              </a:tr>
            </a:tbl>
          </a:graphicData>
        </a:graphic>
      </p:graphicFrame>
      <p:sp>
        <p:nvSpPr>
          <p:cNvPr id="4" name="מלבן מעוגל 3"/>
          <p:cNvSpPr/>
          <p:nvPr/>
        </p:nvSpPr>
        <p:spPr>
          <a:xfrm>
            <a:off x="990600" y="3048000"/>
            <a:ext cx="2743200" cy="6096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מעוגל 8"/>
          <p:cNvSpPr/>
          <p:nvPr/>
        </p:nvSpPr>
        <p:spPr>
          <a:xfrm>
            <a:off x="5638800" y="3505200"/>
            <a:ext cx="609600" cy="5334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מעוגל 9"/>
          <p:cNvSpPr/>
          <p:nvPr/>
        </p:nvSpPr>
        <p:spPr>
          <a:xfrm>
            <a:off x="990600" y="4114800"/>
            <a:ext cx="2743200" cy="6858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מעוגל 10"/>
          <p:cNvSpPr/>
          <p:nvPr/>
        </p:nvSpPr>
        <p:spPr>
          <a:xfrm>
            <a:off x="6553200" y="4419600"/>
            <a:ext cx="609600" cy="5334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מעוגל 11"/>
          <p:cNvSpPr/>
          <p:nvPr/>
        </p:nvSpPr>
        <p:spPr>
          <a:xfrm>
            <a:off x="990600" y="4876800"/>
            <a:ext cx="2743200" cy="685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מעוגל 12"/>
          <p:cNvSpPr/>
          <p:nvPr/>
        </p:nvSpPr>
        <p:spPr>
          <a:xfrm>
            <a:off x="7162800" y="4953000"/>
            <a:ext cx="609600" cy="609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מעוגל 13"/>
          <p:cNvSpPr/>
          <p:nvPr/>
        </p:nvSpPr>
        <p:spPr>
          <a:xfrm>
            <a:off x="990600" y="5638800"/>
            <a:ext cx="2743199"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14"/>
          <p:cNvSpPr/>
          <p:nvPr/>
        </p:nvSpPr>
        <p:spPr>
          <a:xfrm>
            <a:off x="7772400" y="5562600"/>
            <a:ext cx="609600"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מעוגל 15"/>
          <p:cNvSpPr/>
          <p:nvPr/>
        </p:nvSpPr>
        <p:spPr>
          <a:xfrm>
            <a:off x="990600" y="3733800"/>
            <a:ext cx="2743200" cy="3524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מעוגל 16"/>
          <p:cNvSpPr/>
          <p:nvPr/>
        </p:nvSpPr>
        <p:spPr>
          <a:xfrm>
            <a:off x="6248400" y="4114800"/>
            <a:ext cx="304800" cy="228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931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162800" cy="1143000"/>
          </a:xfrm>
        </p:spPr>
        <p:txBody>
          <a:bodyPr>
            <a:noAutofit/>
          </a:bodyPr>
          <a:lstStyle/>
          <a:p>
            <a:r>
              <a:rPr lang="en-US" sz="2000" dirty="0" smtClean="0">
                <a:solidFill>
                  <a:srgbClr val="002060"/>
                </a:solidFill>
              </a:rPr>
              <a:t>A series of tests performed on subjects C01, C02</a:t>
            </a:r>
            <a:br>
              <a:rPr lang="en-US" sz="2000" dirty="0" smtClean="0">
                <a:solidFill>
                  <a:srgbClr val="002060"/>
                </a:solidFill>
              </a:rPr>
            </a:br>
            <a:r>
              <a:rPr lang="en-US" sz="2000" dirty="0" smtClean="0">
                <a:solidFill>
                  <a:srgbClr val="002060"/>
                </a:solidFill>
              </a:rPr>
              <a:t>stimulus 1, 3, 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956050"/>
            <a:ext cx="4622510" cy="267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992043"/>
            <a:ext cx="4293764" cy="269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14135"/>
            <a:ext cx="3701404"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8564" y="1114135"/>
            <a:ext cx="3548883" cy="2660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200"/>
            <a:ext cx="7162800" cy="1143000"/>
          </a:xfrm>
        </p:spPr>
        <p:txBody>
          <a:bodyPr>
            <a:noAutofit/>
          </a:bodyPr>
          <a:lstStyle/>
          <a:p>
            <a:r>
              <a:rPr lang="en-US" sz="2000" dirty="0" smtClean="0">
                <a:solidFill>
                  <a:srgbClr val="002060"/>
                </a:solidFill>
              </a:rPr>
              <a:t>A series of tests performed on subjects C01,C02,C03,S01,S02,S03</a:t>
            </a:r>
            <a:br>
              <a:rPr lang="en-US" sz="2000" dirty="0" smtClean="0">
                <a:solidFill>
                  <a:srgbClr val="002060"/>
                </a:solidFill>
              </a:rPr>
            </a:br>
            <a:r>
              <a:rPr lang="en-US" sz="2000" dirty="0" smtClean="0">
                <a:solidFill>
                  <a:srgbClr val="002060"/>
                </a:solidFill>
              </a:rPr>
              <a:t>stimulus 1, 2, 3, 11, 14</a:t>
            </a:r>
            <a:endParaRPr lang="he-IL" sz="2000" dirty="0">
              <a:solidFill>
                <a:srgbClr val="002060"/>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67" y="762000"/>
            <a:ext cx="4317235" cy="286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3626495"/>
            <a:ext cx="4233814" cy="322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942328"/>
            <a:ext cx="3557842" cy="2667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0" y="3629703"/>
            <a:ext cx="3505200" cy="3336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45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1143000"/>
          </a:xfrm>
        </p:spPr>
        <p:txBody>
          <a:bodyPr>
            <a:noAutofit/>
          </a:bodyPr>
          <a:lstStyle/>
          <a:p>
            <a:r>
              <a:rPr lang="en-US" sz="2000" dirty="0" smtClean="0">
                <a:solidFill>
                  <a:srgbClr val="002060"/>
                </a:solidFill>
              </a:rPr>
              <a:t>A series of tests performed on subjects C01,C02,C03,S01,S02,S03</a:t>
            </a:r>
            <a:br>
              <a:rPr lang="en-US" sz="2000" dirty="0" smtClean="0">
                <a:solidFill>
                  <a:srgbClr val="002060"/>
                </a:solidFill>
              </a:rPr>
            </a:br>
            <a:r>
              <a:rPr lang="en-US" sz="2000" dirty="0" smtClean="0">
                <a:solidFill>
                  <a:srgbClr val="002060"/>
                </a:solidFill>
              </a:rPr>
              <a:t>stimulus 1, 2, 3, 11, 14</a:t>
            </a:r>
            <a:endParaRPr lang="he-IL" sz="2000" dirty="0">
              <a:solidFill>
                <a:srgbClr val="002060"/>
              </a:solidFill>
            </a:endParaRP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657600"/>
            <a:ext cx="4626681" cy="328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0188"/>
            <a:ext cx="4991100" cy="300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6541" y="3621949"/>
            <a:ext cx="4293659" cy="331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838200"/>
            <a:ext cx="3997324" cy="287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4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1143000"/>
          </a:xfrm>
        </p:spPr>
        <p:txBody>
          <a:bodyPr>
            <a:noAutofit/>
          </a:bodyPr>
          <a:lstStyle/>
          <a:p>
            <a:r>
              <a:rPr lang="en-US" sz="2000" dirty="0" smtClean="0">
                <a:solidFill>
                  <a:srgbClr val="002060"/>
                </a:solidFill>
              </a:rPr>
              <a:t>A series of tests performed on subjects C01,C02,C03,S01,S02,S03</a:t>
            </a:r>
            <a:br>
              <a:rPr lang="en-US" sz="2000" dirty="0" smtClean="0">
                <a:solidFill>
                  <a:srgbClr val="002060"/>
                </a:solidFill>
              </a:rPr>
            </a:br>
            <a:r>
              <a:rPr lang="en-US" sz="2000" dirty="0" smtClean="0">
                <a:solidFill>
                  <a:srgbClr val="002060"/>
                </a:solidFill>
              </a:rPr>
              <a:t>stimulus 1, 2, 3, 11, 14</a:t>
            </a:r>
            <a:endParaRPr lang="he-IL" sz="2000" dirty="0">
              <a:solidFill>
                <a:srgbClr val="00206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43659"/>
            <a:ext cx="4191000" cy="3142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962400"/>
            <a:ext cx="4686300" cy="2959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35110"/>
            <a:ext cx="3947035"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368" y="4038600"/>
            <a:ext cx="5291560" cy="280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30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447800"/>
            <a:ext cx="8077200" cy="762000"/>
          </a:xfrm>
        </p:spPr>
        <p:txBody>
          <a:bodyPr>
            <a:noAutofit/>
          </a:bodyPr>
          <a:lstStyle/>
          <a:p>
            <a:pPr marL="0" indent="0" algn="just">
              <a:buNone/>
            </a:pPr>
            <a:r>
              <a:rPr lang="en-US" sz="2300" dirty="0">
                <a:solidFill>
                  <a:srgbClr val="002060"/>
                </a:solidFill>
              </a:rPr>
              <a:t>Acute brain injury is a common cause of death </a:t>
            </a:r>
            <a:r>
              <a:rPr lang="en-US" sz="2300" dirty="0" smtClean="0">
                <a:solidFill>
                  <a:srgbClr val="002060"/>
                </a:solidFill>
              </a:rPr>
              <a:t>among children.</a:t>
            </a:r>
            <a:endParaRPr lang="en-US" sz="2300" u="sng" dirty="0" smtClean="0">
              <a:solidFill>
                <a:srgbClr val="002060"/>
              </a:solidFill>
            </a:endParaRPr>
          </a:p>
          <a:p>
            <a:pPr marL="0" indent="0" algn="just">
              <a:buNone/>
            </a:pPr>
            <a:endParaRPr lang="en-US" sz="2300" dirty="0" smtClean="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pic>
        <p:nvPicPr>
          <p:cNvPr id="1028" name="Picture 4" descr="Image result for mri scann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5505" l="1465" r="97071">
                        <a14:foregroundMark x1="43475" y1="52078" x2="55459" y2="0"/>
                        <a14:foregroundMark x1="63848" y1="57422" x2="24234" y2="95589"/>
                        <a14:foregroundMark x1="28229" y1="59457" x2="1531" y2="49534"/>
                        <a14:foregroundMark x1="17843" y1="58779" x2="25166" y2="62935"/>
                        <a14:foregroundMark x1="87617" y1="76590" x2="92344" y2="15267"/>
                        <a14:foregroundMark x1="91478" y1="25021" x2="97071" y2="43257"/>
                      </a14:backgroundRemoval>
                    </a14:imgEffect>
                  </a14:imgLayer>
                </a14:imgProps>
              </a:ext>
              <a:ext uri="{28A0092B-C50C-407E-A947-70E740481C1C}">
                <a14:useLocalDpi xmlns:a14="http://schemas.microsoft.com/office/drawing/2010/main" val="0"/>
              </a:ext>
            </a:extLst>
          </a:blip>
          <a:srcRect/>
          <a:stretch>
            <a:fillRect/>
          </a:stretch>
        </p:blipFill>
        <p:spPr bwMode="auto">
          <a:xfrm>
            <a:off x="5334000" y="2215686"/>
            <a:ext cx="3508172" cy="2753752"/>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p:cNvSpPr/>
          <p:nvPr/>
        </p:nvSpPr>
        <p:spPr>
          <a:xfrm>
            <a:off x="414867" y="4664095"/>
            <a:ext cx="8304314" cy="1508105"/>
          </a:xfrm>
          <a:prstGeom prst="rect">
            <a:avLst/>
          </a:prstGeom>
        </p:spPr>
        <p:txBody>
          <a:bodyPr wrap="square">
            <a:spAutoFit/>
          </a:bodyPr>
          <a:lstStyle/>
          <a:p>
            <a:pPr algn="just"/>
            <a:r>
              <a:rPr lang="en-US" sz="2300" b="1" dirty="0" smtClean="0">
                <a:solidFill>
                  <a:srgbClr val="002060"/>
                </a:solidFill>
              </a:rPr>
              <a:t>Goal:  </a:t>
            </a:r>
            <a:r>
              <a:rPr lang="en-US" sz="2300" dirty="0" smtClean="0">
                <a:solidFill>
                  <a:srgbClr val="002060"/>
                </a:solidFill>
              </a:rPr>
              <a:t>A system that:</a:t>
            </a:r>
          </a:p>
          <a:p>
            <a:pPr marL="342900" indent="-342900" algn="just">
              <a:buFont typeface="Arial" panose="020B0604020202020204" pitchFamily="34" charset="0"/>
              <a:buChar char="•"/>
            </a:pPr>
            <a:r>
              <a:rPr lang="en-US" sz="2300" dirty="0">
                <a:solidFill>
                  <a:srgbClr val="002060"/>
                </a:solidFill>
              </a:rPr>
              <a:t>Can be applied at the bedside of critically-ill patients</a:t>
            </a:r>
            <a:r>
              <a:rPr lang="en-US" sz="2300" dirty="0" smtClean="0">
                <a:solidFill>
                  <a:srgbClr val="002060"/>
                </a:solidFill>
              </a:rPr>
              <a:t>.</a:t>
            </a:r>
          </a:p>
          <a:p>
            <a:pPr marL="342900" indent="-342900" algn="just">
              <a:buFont typeface="Arial" panose="020B0604020202020204" pitchFamily="34" charset="0"/>
              <a:buChar char="•"/>
            </a:pPr>
            <a:r>
              <a:rPr lang="en-US" sz="2300" dirty="0" smtClean="0">
                <a:solidFill>
                  <a:srgbClr val="002060"/>
                </a:solidFill>
              </a:rPr>
              <a:t>Detect neurological injury.</a:t>
            </a:r>
          </a:p>
          <a:p>
            <a:pPr marL="342900" indent="-342900" algn="just">
              <a:buFont typeface="Arial" panose="020B0604020202020204" pitchFamily="34" charset="0"/>
              <a:buChar char="•"/>
            </a:pPr>
            <a:r>
              <a:rPr lang="en-US" sz="2300" dirty="0" smtClean="0">
                <a:solidFill>
                  <a:srgbClr val="002060"/>
                </a:solidFill>
              </a:rPr>
              <a:t>Aid in </a:t>
            </a:r>
            <a:r>
              <a:rPr lang="en-US" sz="2300" dirty="0">
                <a:solidFill>
                  <a:srgbClr val="002060"/>
                </a:solidFill>
              </a:rPr>
              <a:t>guiding therapy and improve </a:t>
            </a:r>
            <a:r>
              <a:rPr lang="en-US" sz="2300" dirty="0" smtClean="0">
                <a:solidFill>
                  <a:srgbClr val="002060"/>
                </a:solidFill>
              </a:rPr>
              <a:t>outcomes.</a:t>
            </a:r>
            <a:endParaRPr lang="he-IL" sz="2300" dirty="0">
              <a:solidFill>
                <a:srgbClr val="002060"/>
              </a:solidFill>
            </a:endParaRPr>
          </a:p>
        </p:txBody>
      </p:sp>
      <p:sp>
        <p:nvSpPr>
          <p:cNvPr id="6" name="מלבן 5"/>
          <p:cNvSpPr/>
          <p:nvPr/>
        </p:nvSpPr>
        <p:spPr>
          <a:xfrm>
            <a:off x="381000" y="2438400"/>
            <a:ext cx="4773714" cy="1154162"/>
          </a:xfrm>
          <a:prstGeom prst="rect">
            <a:avLst/>
          </a:prstGeom>
        </p:spPr>
        <p:txBody>
          <a:bodyPr wrap="square">
            <a:spAutoFit/>
          </a:bodyPr>
          <a:lstStyle/>
          <a:p>
            <a:pPr algn="just"/>
            <a:r>
              <a:rPr lang="en-US" sz="2300" b="1" dirty="0">
                <a:solidFill>
                  <a:srgbClr val="002060"/>
                </a:solidFill>
              </a:rPr>
              <a:t>Problem: </a:t>
            </a:r>
            <a:r>
              <a:rPr lang="en-US" sz="2300" dirty="0">
                <a:solidFill>
                  <a:srgbClr val="002060"/>
                </a:solidFill>
              </a:rPr>
              <a:t>Popular modalities for brain imaging are not always feasible or available at early stages of the illness.</a:t>
            </a:r>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1143000"/>
          </a:xfrm>
        </p:spPr>
        <p:txBody>
          <a:bodyPr>
            <a:noAutofit/>
          </a:bodyPr>
          <a:lstStyle/>
          <a:p>
            <a:r>
              <a:rPr lang="en-US" sz="2000" dirty="0" smtClean="0">
                <a:solidFill>
                  <a:srgbClr val="002060"/>
                </a:solidFill>
              </a:rPr>
              <a:t>A series of tests performed on subjects C01,C02,C03,S01,S02,S03</a:t>
            </a:r>
            <a:br>
              <a:rPr lang="en-US" sz="2000" dirty="0" smtClean="0">
                <a:solidFill>
                  <a:srgbClr val="002060"/>
                </a:solidFill>
              </a:rPr>
            </a:br>
            <a:r>
              <a:rPr lang="en-US" sz="2000" dirty="0" smtClean="0">
                <a:solidFill>
                  <a:srgbClr val="002060"/>
                </a:solidFill>
              </a:rPr>
              <a:t>stimulus 1, 2, 3, 11, 14</a:t>
            </a:r>
            <a:endParaRPr lang="he-IL" sz="2000" dirty="0">
              <a:solidFill>
                <a:srgbClr val="002060"/>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 y="914400"/>
            <a:ext cx="4387850" cy="298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092" y="990600"/>
            <a:ext cx="4511428"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964711"/>
            <a:ext cx="5235575" cy="281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r="9096"/>
          <a:stretch/>
        </p:blipFill>
        <p:spPr bwMode="auto">
          <a:xfrm>
            <a:off x="4239253" y="4054455"/>
            <a:ext cx="4874267" cy="280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000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pPr algn="just"/>
            <a:r>
              <a:rPr lang="en-US" dirty="0" smtClean="0">
                <a:solidFill>
                  <a:srgbClr val="002060"/>
                </a:solidFill>
              </a:rPr>
              <a:t>We are only half way from our first goal – single shot classification, but our results already show the efficiency of using parallel transport. </a:t>
            </a:r>
          </a:p>
          <a:p>
            <a:pPr algn="just"/>
            <a:r>
              <a:rPr lang="en-US" dirty="0" smtClean="0">
                <a:solidFill>
                  <a:srgbClr val="002060"/>
                </a:solidFill>
              </a:rPr>
              <a:t>We can tell that the hardest part will be to  classify stimulations with similar character (same functional area).</a:t>
            </a:r>
          </a:p>
          <a:p>
            <a:endParaRPr lang="en-US"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a:xfrm>
            <a:off x="457200" y="1828800"/>
            <a:ext cx="8610600" cy="2590800"/>
          </a:xfrm>
        </p:spPr>
        <p:txBody>
          <a:bodyPr/>
          <a:lstStyle/>
          <a:p>
            <a:r>
              <a:rPr lang="en-US" sz="2800" dirty="0" smtClean="0">
                <a:solidFill>
                  <a:srgbClr val="002060"/>
                </a:solidFill>
              </a:rPr>
              <a:t>Improve single shot classification - bring stimulations closer </a:t>
            </a:r>
            <a:r>
              <a:rPr lang="en-US" sz="2800" dirty="0" smtClean="0">
                <a:solidFill>
                  <a:srgbClr val="002060"/>
                </a:solidFill>
              </a:rPr>
              <a:t>together after PT.</a:t>
            </a:r>
          </a:p>
          <a:p>
            <a:r>
              <a:rPr lang="en-US" sz="2800" dirty="0" smtClean="0">
                <a:solidFill>
                  <a:srgbClr val="002060"/>
                </a:solidFill>
              </a:rPr>
              <a:t>Map functional areas in the brain.</a:t>
            </a:r>
          </a:p>
          <a:p>
            <a:r>
              <a:rPr lang="en-US" sz="2800" dirty="0" smtClean="0">
                <a:solidFill>
                  <a:srgbClr val="002060"/>
                </a:solidFill>
              </a:rPr>
              <a:t>Choose optimization criterion and compare results after reducing number of electrodes.</a:t>
            </a:r>
          </a:p>
          <a:p>
            <a:endParaRPr lang="en-US"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a:xfrm>
            <a:off x="457200" y="990600"/>
            <a:ext cx="8229600" cy="4525963"/>
          </a:xfrm>
        </p:spPr>
        <p:txBody>
          <a:bodyPr>
            <a:normAutofit/>
          </a:bodyPr>
          <a:lstStyle/>
          <a:p>
            <a:pPr marL="0" indent="0">
              <a:buNone/>
            </a:pPr>
            <a:endParaRPr lang="en-US" dirty="0" smtClean="0">
              <a:solidFill>
                <a:srgbClr val="002060"/>
              </a:solidFill>
            </a:endParaRPr>
          </a:p>
          <a:p>
            <a:pPr marL="457200" indent="-457200">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33</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34</a:t>
            </a:fld>
            <a:endParaRPr lang="en-US"/>
          </a:p>
        </p:txBody>
      </p:sp>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14400"/>
            <a:ext cx="4876800" cy="4876801"/>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8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725">
                                          <p:stCondLst>
                                            <p:cond delay="0"/>
                                          </p:stCondLst>
                                        </p:cTn>
                                        <p:tgtEl>
                                          <p:spTgt spid="10242"/>
                                        </p:tgtEl>
                                      </p:cBhvr>
                                    </p:animEffect>
                                    <p:anim calcmode="lin" valueType="num">
                                      <p:cBhvr>
                                        <p:cTn id="8" dur="2278" tmFilter="0,0; 0.14,0.36; 0.43,0.73; 0.71,0.91; 1.0,1.0">
                                          <p:stCondLst>
                                            <p:cond delay="0"/>
                                          </p:stCondLst>
                                        </p:cTn>
                                        <p:tgtEl>
                                          <p:spTgt spid="10242"/>
                                        </p:tgtEl>
                                        <p:attrNameLst>
                                          <p:attrName>ppt_x</p:attrName>
                                        </p:attrNameLst>
                                      </p:cBhvr>
                                      <p:tavLst>
                                        <p:tav tm="0">
                                          <p:val>
                                            <p:strVal val="#ppt_x-0.25"/>
                                          </p:val>
                                        </p:tav>
                                        <p:tav tm="100000">
                                          <p:val>
                                            <p:strVal val="#ppt_x"/>
                                          </p:val>
                                        </p:tav>
                                      </p:tavLst>
                                    </p:anim>
                                    <p:anim calcmode="lin" valueType="num">
                                      <p:cBhvr>
                                        <p:cTn id="9" dur="830" tmFilter="0.0,0.0; 0.25,0.07; 0.50,0.2; 0.75,0.467; 1.0,1.0">
                                          <p:stCondLst>
                                            <p:cond delay="0"/>
                                          </p:stCondLst>
                                        </p:cTn>
                                        <p:tgtEl>
                                          <p:spTgt spid="10242"/>
                                        </p:tgtEl>
                                        <p:attrNameLst>
                                          <p:attrName>ppt_y</p:attrName>
                                        </p:attrNameLst>
                                      </p:cBhvr>
                                      <p:tavLst>
                                        <p:tav tm="0" fmla="#ppt_y-sin(pi*$)/3">
                                          <p:val>
                                            <p:fltVal val="0.5"/>
                                          </p:val>
                                        </p:tav>
                                        <p:tav tm="100000">
                                          <p:val>
                                            <p:fltVal val="1"/>
                                          </p:val>
                                        </p:tav>
                                      </p:tavLst>
                                    </p:anim>
                                    <p:anim calcmode="lin" valueType="num">
                                      <p:cBhvr>
                                        <p:cTn id="10" dur="830" tmFilter="0, 0; 0.125,0.2665; 0.25,0.4; 0.375,0.465; 0.5,0.5;  0.625,0.535; 0.75,0.6; 0.875,0.7335; 1,1">
                                          <p:stCondLst>
                                            <p:cond delay="830"/>
                                          </p:stCondLst>
                                        </p:cTn>
                                        <p:tgtEl>
                                          <p:spTgt spid="10242"/>
                                        </p:tgtEl>
                                        <p:attrNameLst>
                                          <p:attrName>ppt_y</p:attrName>
                                        </p:attrNameLst>
                                      </p:cBhvr>
                                      <p:tavLst>
                                        <p:tav tm="0" fmla="#ppt_y-sin(pi*$)/9">
                                          <p:val>
                                            <p:fltVal val="0"/>
                                          </p:val>
                                        </p:tav>
                                        <p:tav tm="100000">
                                          <p:val>
                                            <p:fltVal val="1"/>
                                          </p:val>
                                        </p:tav>
                                      </p:tavLst>
                                    </p:anim>
                                    <p:anim calcmode="lin" valueType="num">
                                      <p:cBhvr>
                                        <p:cTn id="11" dur="415" tmFilter="0, 0; 0.125,0.2665; 0.25,0.4; 0.375,0.465; 0.5,0.5;  0.625,0.535; 0.75,0.6; 0.875,0.7335; 1,1">
                                          <p:stCondLst>
                                            <p:cond delay="1655"/>
                                          </p:stCondLst>
                                        </p:cTn>
                                        <p:tgtEl>
                                          <p:spTgt spid="10242"/>
                                        </p:tgtEl>
                                        <p:attrNameLst>
                                          <p:attrName>ppt_y</p:attrName>
                                        </p:attrNameLst>
                                      </p:cBhvr>
                                      <p:tavLst>
                                        <p:tav tm="0" fmla="#ppt_y-sin(pi*$)/27">
                                          <p:val>
                                            <p:fltVal val="0"/>
                                          </p:val>
                                        </p:tav>
                                        <p:tav tm="100000">
                                          <p:val>
                                            <p:fltVal val="1"/>
                                          </p:val>
                                        </p:tav>
                                      </p:tavLst>
                                    </p:anim>
                                    <p:anim calcmode="lin" valueType="num">
                                      <p:cBhvr>
                                        <p:cTn id="12" dur="205" tmFilter="0, 0; 0.125,0.2665; 0.25,0.4; 0.375,0.465; 0.5,0.5;  0.625,0.535; 0.75,0.6; 0.875,0.7335; 1,1">
                                          <p:stCondLst>
                                            <p:cond delay="2070"/>
                                          </p:stCondLst>
                                        </p:cTn>
                                        <p:tgtEl>
                                          <p:spTgt spid="10242"/>
                                        </p:tgtEl>
                                        <p:attrNameLst>
                                          <p:attrName>ppt_y</p:attrName>
                                        </p:attrNameLst>
                                      </p:cBhvr>
                                      <p:tavLst>
                                        <p:tav tm="0" fmla="#ppt_y-sin(pi*$)/81">
                                          <p:val>
                                            <p:fltVal val="0"/>
                                          </p:val>
                                        </p:tav>
                                        <p:tav tm="100000">
                                          <p:val>
                                            <p:fltVal val="1"/>
                                          </p:val>
                                        </p:tav>
                                      </p:tavLst>
                                    </p:anim>
                                    <p:animScale>
                                      <p:cBhvr>
                                        <p:cTn id="13" dur="33">
                                          <p:stCondLst>
                                            <p:cond delay="812"/>
                                          </p:stCondLst>
                                        </p:cTn>
                                        <p:tgtEl>
                                          <p:spTgt spid="10242"/>
                                        </p:tgtEl>
                                      </p:cBhvr>
                                      <p:to x="100000" y="60000"/>
                                    </p:animScale>
                                    <p:animScale>
                                      <p:cBhvr>
                                        <p:cTn id="14" dur="207" decel="50000">
                                          <p:stCondLst>
                                            <p:cond delay="845"/>
                                          </p:stCondLst>
                                        </p:cTn>
                                        <p:tgtEl>
                                          <p:spTgt spid="10242"/>
                                        </p:tgtEl>
                                      </p:cBhvr>
                                      <p:to x="100000" y="100000"/>
                                    </p:animScale>
                                    <p:animScale>
                                      <p:cBhvr>
                                        <p:cTn id="15" dur="33">
                                          <p:stCondLst>
                                            <p:cond delay="1640"/>
                                          </p:stCondLst>
                                        </p:cTn>
                                        <p:tgtEl>
                                          <p:spTgt spid="10242"/>
                                        </p:tgtEl>
                                      </p:cBhvr>
                                      <p:to x="100000" y="80000"/>
                                    </p:animScale>
                                    <p:animScale>
                                      <p:cBhvr>
                                        <p:cTn id="16" dur="207" decel="50000">
                                          <p:stCondLst>
                                            <p:cond delay="1673"/>
                                          </p:stCondLst>
                                        </p:cTn>
                                        <p:tgtEl>
                                          <p:spTgt spid="10242"/>
                                        </p:tgtEl>
                                      </p:cBhvr>
                                      <p:to x="100000" y="100000"/>
                                    </p:animScale>
                                    <p:animScale>
                                      <p:cBhvr>
                                        <p:cTn id="17" dur="33">
                                          <p:stCondLst>
                                            <p:cond delay="2052"/>
                                          </p:stCondLst>
                                        </p:cTn>
                                        <p:tgtEl>
                                          <p:spTgt spid="10242"/>
                                        </p:tgtEl>
                                      </p:cBhvr>
                                      <p:to x="100000" y="90000"/>
                                    </p:animScale>
                                    <p:animScale>
                                      <p:cBhvr>
                                        <p:cTn id="18" dur="207" decel="50000">
                                          <p:stCondLst>
                                            <p:cond delay="2085"/>
                                          </p:stCondLst>
                                        </p:cTn>
                                        <p:tgtEl>
                                          <p:spTgt spid="10242"/>
                                        </p:tgtEl>
                                      </p:cBhvr>
                                      <p:to x="100000" y="100000"/>
                                    </p:animScale>
                                    <p:animScale>
                                      <p:cBhvr>
                                        <p:cTn id="19" dur="33">
                                          <p:stCondLst>
                                            <p:cond delay="2260"/>
                                          </p:stCondLst>
                                        </p:cTn>
                                        <p:tgtEl>
                                          <p:spTgt spid="10242"/>
                                        </p:tgtEl>
                                      </p:cBhvr>
                                      <p:to x="100000" y="95000"/>
                                    </p:animScale>
                                    <p:animScale>
                                      <p:cBhvr>
                                        <p:cTn id="20" dur="207" decel="50000">
                                          <p:stCondLst>
                                            <p:cond delay="2293"/>
                                          </p:stCondLst>
                                        </p:cTn>
                                        <p:tgtEl>
                                          <p:spTgt spid="102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49" y="762000"/>
            <a:ext cx="8467165" cy="838200"/>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Electroencephalography (EEG) </a:t>
            </a:r>
            <a:r>
              <a:rPr lang="en-US" sz="2300" dirty="0" smtClean="0">
                <a:solidFill>
                  <a:srgbClr val="002060"/>
                </a:solidFill>
              </a:rPr>
              <a:t> monitoring</a:t>
            </a:r>
          </a:p>
          <a:p>
            <a:pPr marL="0" indent="0" algn="just">
              <a:buNone/>
            </a:pPr>
            <a:endParaRPr lang="en-US" sz="23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
        <p:nvSpPr>
          <p:cNvPr id="4" name="TextBox 3"/>
          <p:cNvSpPr txBox="1"/>
          <p:nvPr/>
        </p:nvSpPr>
        <p:spPr>
          <a:xfrm>
            <a:off x="481463" y="1434124"/>
            <a:ext cx="8357736" cy="107721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a:solidFill>
                  <a:srgbClr val="002060"/>
                </a:solidFill>
              </a:rPr>
              <a:t>Measures voltage fluctuations resulting from ionic current within the neurons of the brain.</a:t>
            </a:r>
          </a:p>
          <a:p>
            <a:pPr marL="342900" indent="-342900" algn="just">
              <a:spcBef>
                <a:spcPct val="20000"/>
              </a:spcBef>
              <a:buFont typeface="Arial" panose="020B0604020202020204" pitchFamily="34" charset="0"/>
              <a:buChar char="•"/>
            </a:pPr>
            <a:r>
              <a:rPr lang="en-US" sz="2000" dirty="0">
                <a:solidFill>
                  <a:srgbClr val="002060"/>
                </a:solidFill>
              </a:rPr>
              <a:t>Noninvasive, with the electrodes placed along the scalp. </a:t>
            </a:r>
            <a:endParaRPr lang="en-US" sz="2000" dirty="0" smtClean="0">
              <a:solidFill>
                <a:srgbClr val="002060"/>
              </a:solidFill>
            </a:endParaRPr>
          </a:p>
        </p:txBody>
      </p:sp>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631" y="3429000"/>
            <a:ext cx="3386035" cy="2542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9084" y="3409021"/>
            <a:ext cx="4768716" cy="1800493"/>
          </a:xfrm>
          <a:prstGeom prst="rect">
            <a:avLst/>
          </a:prstGeom>
          <a:noFill/>
        </p:spPr>
        <p:txBody>
          <a:bodyPr wrap="square" rtlCol="1">
            <a:spAutoFit/>
          </a:bodyPr>
          <a:lstStyle/>
          <a:p>
            <a:pPr algn="just">
              <a:spcBef>
                <a:spcPct val="20000"/>
              </a:spcBef>
            </a:pPr>
            <a:r>
              <a:rPr lang="en-US" sz="2300" b="1" dirty="0">
                <a:solidFill>
                  <a:srgbClr val="002060"/>
                </a:solidFill>
              </a:rPr>
              <a:t>Challenges using EEG:</a:t>
            </a:r>
          </a:p>
          <a:p>
            <a:pPr marL="342900" indent="-342900" algn="just">
              <a:spcBef>
                <a:spcPct val="20000"/>
              </a:spcBef>
              <a:buFont typeface="Arial" panose="020B0604020202020204" pitchFamily="34" charset="0"/>
              <a:buChar char="•"/>
            </a:pPr>
            <a:r>
              <a:rPr lang="en-US" sz="2000" dirty="0">
                <a:solidFill>
                  <a:srgbClr val="002060"/>
                </a:solidFill>
              </a:rPr>
              <a:t>Noise -  causes poor spatial resolution comparing to other methods.</a:t>
            </a:r>
          </a:p>
          <a:p>
            <a:pPr marL="342900" indent="-342900" algn="just">
              <a:spcBef>
                <a:spcPct val="20000"/>
              </a:spcBef>
              <a:buFont typeface="Arial" panose="020B0604020202020204" pitchFamily="34" charset="0"/>
              <a:buChar char="•"/>
            </a:pPr>
            <a:r>
              <a:rPr lang="en-US" sz="2000" dirty="0" smtClean="0">
                <a:solidFill>
                  <a:srgbClr val="002060"/>
                </a:solidFill>
              </a:rPr>
              <a:t>Bad consistency (Sensitive </a:t>
            </a:r>
            <a:r>
              <a:rPr lang="en-US" sz="2000" dirty="0">
                <a:solidFill>
                  <a:srgbClr val="002060"/>
                </a:solidFill>
              </a:rPr>
              <a:t>to </a:t>
            </a:r>
            <a:r>
              <a:rPr lang="en-US" sz="2000" dirty="0" smtClean="0">
                <a:solidFill>
                  <a:srgbClr val="002060"/>
                </a:solidFill>
              </a:rPr>
              <a:t>movement, modifications, etc.)</a:t>
            </a:r>
            <a:endParaRPr lang="he-IL" sz="2000" dirty="0">
              <a:solidFill>
                <a:srgbClr val="002060"/>
              </a:solidFill>
            </a:endParaRPr>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fade">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Sub - Goals</a:t>
            </a:r>
            <a:endParaRPr lang="he-IL" dirty="0">
              <a:solidFill>
                <a:srgbClr val="002060"/>
              </a:solidFill>
            </a:endParaRPr>
          </a:p>
        </p:txBody>
      </p:sp>
      <p:sp>
        <p:nvSpPr>
          <p:cNvPr id="3" name="Content Placeholder 2"/>
          <p:cNvSpPr>
            <a:spLocks noGrp="1"/>
          </p:cNvSpPr>
          <p:nvPr>
            <p:ph idx="1"/>
          </p:nvPr>
        </p:nvSpPr>
        <p:spPr>
          <a:xfrm>
            <a:off x="457200" y="1600200"/>
            <a:ext cx="8382000" cy="4419600"/>
          </a:xfrm>
        </p:spPr>
        <p:txBody>
          <a:bodyPr>
            <a:noAutofit/>
          </a:bodyPr>
          <a:lstStyle/>
          <a:p>
            <a:pPr marL="457200" indent="-457200" algn="just">
              <a:buFont typeface="+mj-lt"/>
              <a:buAutoNum type="arabicPeriod"/>
            </a:pPr>
            <a:r>
              <a:rPr lang="en-US" sz="2800" dirty="0">
                <a:solidFill>
                  <a:srgbClr val="002060"/>
                </a:solidFill>
              </a:rPr>
              <a:t>Single Shot EEG </a:t>
            </a:r>
            <a:r>
              <a:rPr lang="en-US" sz="2800" dirty="0" smtClean="0">
                <a:solidFill>
                  <a:srgbClr val="002060"/>
                </a:solidFill>
              </a:rPr>
              <a:t>classification</a:t>
            </a:r>
          </a:p>
          <a:p>
            <a:pPr marL="457200" indent="-457200" algn="just">
              <a:buFont typeface="+mj-lt"/>
              <a:buAutoNum type="arabicPeriod"/>
            </a:pPr>
            <a:r>
              <a:rPr lang="en-US" sz="2800" dirty="0">
                <a:solidFill>
                  <a:srgbClr val="002060"/>
                </a:solidFill>
              </a:rPr>
              <a:t>Detect functional areas</a:t>
            </a:r>
          </a:p>
          <a:p>
            <a:pPr marL="457200" indent="-457200" algn="just">
              <a:buFont typeface="+mj-lt"/>
              <a:buAutoNum type="arabicPeriod"/>
            </a:pPr>
            <a:r>
              <a:rPr lang="en-US" sz="2800" dirty="0" smtClean="0">
                <a:solidFill>
                  <a:srgbClr val="002060"/>
                </a:solidFill>
              </a:rPr>
              <a:t>Spatial sub-sampling</a:t>
            </a:r>
            <a:endParaRPr lang="en-US" sz="2800" dirty="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dirty="0"/>
          </a:p>
        </p:txBody>
      </p:sp>
      <p:pic>
        <p:nvPicPr>
          <p:cNvPr id="6" name="Picture 1" descr="תוצאת תמונה עבור ‪10-20 electrode placement‬‏">
            <a:extLst>
              <a:ext uri="{FF2B5EF4-FFF2-40B4-BE49-F238E27FC236}">
                <a16:creationId xmlns:lc="http://schemas.openxmlformats.org/drawingml/2006/lockedCanvas" xmlns:a16="http://schemas.microsoft.com/office/drawing/2014/main" xmlns:xdr="http://schemas.openxmlformats.org/drawingml/2006/spreadsheetDrawing" xmlns="" id="{7DD7956A-D087-42E6-9CC5-EF57BA25653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8043" y="2971800"/>
            <a:ext cx="5113382"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45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smtClean="0">
                <a:solidFill>
                  <a:srgbClr val="002060"/>
                </a:solidFill>
              </a:rPr>
              <a:t>System Diagram</a:t>
            </a:r>
            <a:endParaRPr lang="he-IL" sz="27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14"/>
                                        </p:tgtEl>
                                      </p:cBhvr>
                                    </p:animEffect>
                                    <p:animScale>
                                      <p:cBhvr>
                                        <p:cTn id="22" dur="25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grpId="1" nodeType="clickEffect">
                                  <p:stCondLst>
                                    <p:cond delay="0"/>
                                  </p:stCondLst>
                                  <p:childTnLst>
                                    <p:animScale>
                                      <p:cBhvr>
                                        <p:cTn id="3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animBg="1"/>
      <p:bldP spid="12" grpId="0" animBg="1"/>
      <p:bldP spid="14" grpId="0" animBg="1"/>
      <p:bldP spid="16"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228600" y="1367946"/>
            <a:ext cx="8610600" cy="2061054"/>
          </a:xfrm>
        </p:spPr>
        <p:txBody>
          <a:bodyPr>
            <a:normAutofit lnSpcReduction="10000"/>
          </a:bodyPr>
          <a:lstStyle/>
          <a:p>
            <a:pPr algn="just"/>
            <a:r>
              <a:rPr lang="en-US" sz="2000" b="1" dirty="0" smtClean="0">
                <a:solidFill>
                  <a:srgbClr val="002060"/>
                </a:solidFill>
              </a:rPr>
              <a:t>11 healthy </a:t>
            </a:r>
            <a:r>
              <a:rPr lang="en-US" sz="2000" b="1" dirty="0">
                <a:solidFill>
                  <a:srgbClr val="002060"/>
                </a:solidFill>
              </a:rPr>
              <a:t>volunteers </a:t>
            </a:r>
            <a:r>
              <a:rPr lang="en-US" sz="2000" dirty="0" smtClean="0">
                <a:solidFill>
                  <a:srgbClr val="002060"/>
                </a:solidFill>
              </a:rPr>
              <a:t>ranged </a:t>
            </a:r>
            <a:r>
              <a:rPr lang="en-US" sz="2000" dirty="0">
                <a:solidFill>
                  <a:srgbClr val="002060"/>
                </a:solidFill>
              </a:rPr>
              <a:t>in age from 7 to 16 </a:t>
            </a:r>
            <a:r>
              <a:rPr lang="en-US" sz="2000" dirty="0" smtClean="0">
                <a:solidFill>
                  <a:srgbClr val="002060"/>
                </a:solidFill>
              </a:rPr>
              <a:t>years.</a:t>
            </a:r>
          </a:p>
          <a:p>
            <a:pPr algn="just"/>
            <a:r>
              <a:rPr lang="en-US" sz="2000" b="1" dirty="0" smtClean="0">
                <a:solidFill>
                  <a:srgbClr val="002060"/>
                </a:solidFill>
              </a:rPr>
              <a:t>5 critically-ill patients </a:t>
            </a:r>
            <a:r>
              <a:rPr lang="en-US" sz="2000" dirty="0">
                <a:solidFill>
                  <a:srgbClr val="002060"/>
                </a:solidFill>
              </a:rPr>
              <a:t>ranged in </a:t>
            </a:r>
            <a:r>
              <a:rPr lang="en-US" sz="2000" dirty="0" smtClean="0">
                <a:solidFill>
                  <a:srgbClr val="002060"/>
                </a:solidFill>
              </a:rPr>
              <a:t>age </a:t>
            </a:r>
            <a:r>
              <a:rPr lang="en-US" sz="2000" dirty="0">
                <a:solidFill>
                  <a:srgbClr val="002060"/>
                </a:solidFill>
              </a:rPr>
              <a:t>from 2.5 </a:t>
            </a:r>
            <a:r>
              <a:rPr lang="en-US" sz="2000" dirty="0" smtClean="0">
                <a:solidFill>
                  <a:srgbClr val="002060"/>
                </a:solidFill>
              </a:rPr>
              <a:t>to 16 years; all </a:t>
            </a:r>
            <a:r>
              <a:rPr lang="en-US" sz="2000" dirty="0">
                <a:solidFill>
                  <a:srgbClr val="002060"/>
                </a:solidFill>
              </a:rPr>
              <a:t>with various brain </a:t>
            </a:r>
            <a:r>
              <a:rPr lang="en-US" sz="2000" dirty="0" smtClean="0">
                <a:solidFill>
                  <a:srgbClr val="002060"/>
                </a:solidFill>
              </a:rPr>
              <a:t>injuries.</a:t>
            </a:r>
          </a:p>
          <a:p>
            <a:pPr algn="just"/>
            <a:r>
              <a:rPr lang="en-US" sz="2000" dirty="0">
                <a:solidFill>
                  <a:srgbClr val="002060"/>
                </a:solidFill>
              </a:rPr>
              <a:t>The stretchable electrode cap contained </a:t>
            </a:r>
            <a:r>
              <a:rPr lang="en-US" sz="2000" b="1" dirty="0">
                <a:solidFill>
                  <a:srgbClr val="002060"/>
                </a:solidFill>
              </a:rPr>
              <a:t>68 EEG </a:t>
            </a:r>
            <a:r>
              <a:rPr lang="en-US" sz="2000" b="1" dirty="0" smtClean="0">
                <a:solidFill>
                  <a:srgbClr val="002060"/>
                </a:solidFill>
              </a:rPr>
              <a:t>electrodes.</a:t>
            </a:r>
          </a:p>
          <a:p>
            <a:pPr algn="just"/>
            <a:r>
              <a:rPr lang="en-US" sz="2000" dirty="0" smtClean="0">
                <a:solidFill>
                  <a:srgbClr val="002060"/>
                </a:solidFill>
              </a:rPr>
              <a:t>The </a:t>
            </a:r>
            <a:r>
              <a:rPr lang="en-US" sz="2000" dirty="0">
                <a:solidFill>
                  <a:srgbClr val="002060"/>
                </a:solidFill>
              </a:rPr>
              <a:t>set-up consisted of three multi-modal sensory stimulation generators: </a:t>
            </a:r>
            <a:r>
              <a:rPr lang="en-US" sz="2000" b="1" dirty="0" smtClean="0">
                <a:solidFill>
                  <a:srgbClr val="002060"/>
                </a:solidFill>
              </a:rPr>
              <a:t>somatosensory, auditory </a:t>
            </a:r>
            <a:r>
              <a:rPr lang="en-US" sz="2000" b="1" dirty="0">
                <a:solidFill>
                  <a:srgbClr val="002060"/>
                </a:solidFill>
              </a:rPr>
              <a:t>and </a:t>
            </a:r>
            <a:r>
              <a:rPr lang="en-US" sz="2000" b="1" dirty="0" smtClean="0">
                <a:solidFill>
                  <a:srgbClr val="002060"/>
                </a:solidFill>
              </a:rPr>
              <a:t>visual.</a:t>
            </a:r>
            <a:endParaRPr lang="en-US" sz="2000" b="1" dirty="0">
              <a:solidFill>
                <a:srgbClr val="002060"/>
              </a:solidFill>
            </a:endParaRPr>
          </a:p>
          <a:p>
            <a:pPr algn="just"/>
            <a:endParaRPr lang="en-US" sz="20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7</a:t>
            </a:fld>
            <a:endParaRPr lang="en-US"/>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413" t="3434" b="2669"/>
          <a:stretch/>
        </p:blipFill>
        <p:spPr bwMode="auto">
          <a:xfrm>
            <a:off x="4488012" y="3429000"/>
            <a:ext cx="2674788" cy="200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מציין מיקום תוכן 2"/>
          <p:cNvSpPr txBox="1">
            <a:spLocks/>
          </p:cNvSpPr>
          <p:nvPr/>
        </p:nvSpPr>
        <p:spPr>
          <a:xfrm>
            <a:off x="262288" y="5595937"/>
            <a:ext cx="8610600" cy="8810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smtClean="0">
                <a:solidFill>
                  <a:srgbClr val="002060"/>
                </a:solidFill>
              </a:rPr>
              <a:t>The final data includes 200-1000 trials for each stimulus (9 stimulations) from every subject (16 subjects). </a:t>
            </a:r>
          </a:p>
          <a:p>
            <a:pPr algn="just"/>
            <a:endParaRPr lang="en-US" sz="2000" dirty="0">
              <a:solidFill>
                <a:srgbClr val="002060"/>
              </a:solidFill>
            </a:endParaRPr>
          </a:p>
        </p:txBody>
      </p:sp>
      <p:pic>
        <p:nvPicPr>
          <p:cNvPr id="11" name="Picture 3"/>
          <p:cNvPicPr>
            <a:picLocks noChangeAspect="1" noChangeArrowheads="1"/>
          </p:cNvPicPr>
          <p:nvPr/>
        </p:nvPicPr>
        <p:blipFill>
          <a:blip r:embed="rId6">
            <a:extLst>
              <a:ext uri="{BEBA8EAE-BF5A-486C-A8C5-ECC9F3942E4B}">
                <a14:imgProps xmlns:a14="http://schemas.microsoft.com/office/drawing/2010/main">
                  <a14:imgLayer r:embed="rId5">
                    <a14:imgEffect>
                      <a14:backgroundRemoval t="8869" b="89297" l="0" r="65484">
                        <a14:backgroundMark x1="38065" y1="11009" x2="38065" y2="11009"/>
                        <a14:backgroundMark x1="34839" y1="11009" x2="69032" y2="51682"/>
                        <a14:backgroundMark x1="38065" y1="25994" x2="40000" y2="44037"/>
                        <a14:backgroundMark x1="39355" y1="49847" x2="67742" y2="76147"/>
                        <a14:backgroundMark x1="39355" y1="29664" x2="46129" y2="19266"/>
                        <a14:backgroundMark x1="40968" y1="33028" x2="69677" y2="75535"/>
                        <a14:backgroundMark x1="22903" y1="26300" x2="42581" y2="25994"/>
                        <a14:backgroundMark x1="21290" y1="27829" x2="45484" y2="50765"/>
                        <a14:backgroundMark x1="18710" y1="27829" x2="15806" y2="44037"/>
                        <a14:backgroundMark x1="18387" y1="44648" x2="43548" y2="45872"/>
                        <a14:backgroundMark x1="21290" y1="51376" x2="21290" y2="54128"/>
                        <a14:backgroundMark x1="24194" y1="55963" x2="40968" y2="52294"/>
                        <a14:backgroundMark x1="26774" y1="56575" x2="35806" y2="42813"/>
                        <a14:backgroundMark x1="34516" y1="59327" x2="33871" y2="62385"/>
                        <a14:backgroundMark x1="35484" y1="64220" x2="50645" y2="61162"/>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7645" b="89908" l="10000" r="90000">
                        <a14:foregroundMark x1="46774" y1="17125" x2="54839" y2="42508"/>
                        <a14:foregroundMark x1="50968" y1="40061" x2="49032" y2="44343"/>
                        <a14:foregroundMark x1="51613" y1="40673" x2="48710" y2="44954"/>
                        <a14:foregroundMark x1="50000" y1="43731" x2="50323" y2="40061"/>
                        <a14:foregroundMark x1="52258" y1="42508" x2="50645" y2="40979"/>
                        <a14:foregroundMark x1="51935" y1="40061" x2="49677" y2="43119"/>
                        <a14:foregroundMark x1="35806" y1="11009" x2="36129" y2="9786"/>
                        <a14:backgroundMark x1="53226" y1="16208" x2="68710" y2="21407"/>
                        <a14:backgroundMark x1="70000" y1="21407" x2="83871" y2="45872"/>
                        <a14:backgroundMark x1="75484" y1="39755" x2="65806" y2="36391"/>
                        <a14:backgroundMark x1="64194" y1="41896" x2="65161" y2="73394"/>
                        <a14:backgroundMark x1="66452" y1="39755" x2="84516" y2="40979"/>
                        <a14:backgroundMark x1="49032" y1="46177" x2="65806" y2="51988"/>
                        <a14:backgroundMark x1="37097" y1="26606" x2="40645" y2="25382"/>
                        <a14:backgroundMark x1="41613" y1="28135" x2="47742" y2="36391"/>
                        <a14:backgroundMark x1="26452" y1="52905" x2="76452" y2="68196"/>
                        <a14:backgroundMark x1="45806" y1="55046" x2="20323" y2="33333"/>
                        <a14:backgroundMark x1="47742" y1="52905" x2="27097" y2="13456"/>
                        <a14:backgroundMark x1="22581" y1="16208" x2="7742" y2="78899"/>
                        <a14:backgroundMark x1="77419" y1="24771" x2="67419" y2="70642"/>
                        <a14:backgroundMark x1="36452" y1="24159" x2="32581" y2="21407"/>
                        <a14:backgroundMark x1="31935" y1="11927" x2="30645" y2="18349"/>
                        <a14:backgroundMark x1="39032" y1="9174" x2="39355" y2="9480"/>
                        <a14:backgroundMark x1="49355" y1="11009" x2="53226" y2="1253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BEBA8EAE-BF5A-486C-A8C5-ECC9F3942E4B}">
                <a14:imgProps xmlns:a14="http://schemas.microsoft.com/office/drawing/2010/main">
                  <a14:imgLayer r:embed="rId5">
                    <a14:imgEffect>
                      <a14:backgroundRemoval t="10000" b="90000" l="10000" r="90000">
                        <a14:foregroundMark x1="38710" y1="45872" x2="69032" y2="65749"/>
                        <a14:foregroundMark x1="36129" y1="42813" x2="39355" y2="45260"/>
                        <a14:foregroundMark x1="33871" y1="41590" x2="37419" y2="44648"/>
                        <a14:foregroundMark x1="33548" y1="45260" x2="36129" y2="44954"/>
                        <a14:foregroundMark x1="40000" y1="41284" x2="40323" y2="44037"/>
                        <a14:foregroundMark x1="38065" y1="40367" x2="43226" y2="44037"/>
                        <a14:foregroundMark x1="42903" y1="43425" x2="44194" y2="46789"/>
                        <a14:foregroundMark x1="42581" y1="44343" x2="36774" y2="40367"/>
                        <a14:backgroundMark x1="22581" y1="11927" x2="95161" y2="67584"/>
                        <a14:backgroundMark x1="20968" y1="18960" x2="35161" y2="91131"/>
                        <a14:backgroundMark x1="36774" y1="23853" x2="12581" y2="71865"/>
                        <a14:backgroundMark x1="40323" y1="14985" x2="99032" y2="52905"/>
                        <a14:backgroundMark x1="22903" y1="33333" x2="82581" y2="63303"/>
                        <a14:backgroundMark x1="70968" y1="19878" x2="85484" y2="42508"/>
                        <a14:backgroundMark x1="28710" y1="22630" x2="2903" y2="69725"/>
                        <a14:backgroundMark x1="27419" y1="52905" x2="61935" y2="71865"/>
                        <a14:backgroundMark x1="65484" y1="35168" x2="81613" y2="51376"/>
                        <a14:backgroundMark x1="67742" y1="75229" x2="48387" y2="58716"/>
                        <a14:backgroundMark x1="56774" y1="64220" x2="68387" y2="72477"/>
                        <a14:backgroundMark x1="71290" y1="34862" x2="42581" y2="10398"/>
                        <a14:backgroundMark x1="29677" y1="48930" x2="47742" y2="58104"/>
                        <a14:backgroundMark x1="57419" y1="64832" x2="66452" y2="68502"/>
                        <a14:backgroundMark x1="69355" y1="59021" x2="74516" y2="70031"/>
                        <a14:backgroundMark x1="31613" y1="41284" x2="33226" y2="50459"/>
                        <a14:backgroundMark x1="48065" y1="60245" x2="58065" y2="61774"/>
                        <a14:backgroundMark x1="55484" y1="61774" x2="40323" y2="55046"/>
                        <a14:backgroundMark x1="64194" y1="66972" x2="70645" y2="79511"/>
                        <a14:backgroundMark x1="73226" y1="72477" x2="56129" y2="67278"/>
                        <a14:backgroundMark x1="43226" y1="55963" x2="35806" y2="46789"/>
                        <a14:backgroundMark x1="32903" y1="32110" x2="77097" y2="50459"/>
                        <a14:backgroundMark x1="66452" y1="38532" x2="31613" y2="14679"/>
                        <a14:backgroundMark x1="56774" y1="50459" x2="68710" y2="59327"/>
                        <a14:backgroundMark x1="66129" y1="67278" x2="60645" y2="62691"/>
                        <a14:backgroundMark x1="33871" y1="44037" x2="37097" y2="40061"/>
                        <a14:backgroundMark x1="35484" y1="41284" x2="32903" y2="43731"/>
                        <a14:backgroundMark x1="34194" y1="41896" x2="32903" y2="40061"/>
                        <a14:backgroundMark x1="35161" y1="40673" x2="32581" y2="43119"/>
                        <a14:backgroundMark x1="33548" y1="44648" x2="35806" y2="46177"/>
                        <a14:backgroundMark x1="35161" y1="45566" x2="31613" y2="43119"/>
                        <a14:backgroundMark x1="35484" y1="44648" x2="32581" y2="45260"/>
                        <a14:backgroundMark x1="33871" y1="44954" x2="33871" y2="47401"/>
                        <a14:backgroundMark x1="35161" y1="43119" x2="40000" y2="39144"/>
                        <a14:backgroundMark x1="41613" y1="41896" x2="35161" y2="37615"/>
                        <a14:backgroundMark x1="36452" y1="40367" x2="32581" y2="42202"/>
                        <a14:backgroundMark x1="36452" y1="40673" x2="42903" y2="40673"/>
                        <a14:backgroundMark x1="40968" y1="41896" x2="36129" y2="39144"/>
                        <a14:backgroundMark x1="35484" y1="38532" x2="33226" y2="48318"/>
                        <a14:backgroundMark x1="33226" y1="47706" x2="32903" y2="43731"/>
                        <a14:backgroundMark x1="34194" y1="46789" x2="32258" y2="4403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41566" t="46397" r="38182" b="41549"/>
          <a:stretch/>
        </p:blipFill>
        <p:spPr bwMode="auto">
          <a:xfrm>
            <a:off x="4572000" y="4343400"/>
            <a:ext cx="894080" cy="256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39853" t="3438" r="38528" b="85207"/>
          <a:stretch/>
        </p:blipFill>
        <p:spPr bwMode="auto">
          <a:xfrm>
            <a:off x="4511463" y="3428999"/>
            <a:ext cx="954438" cy="24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rotWithShape="1">
          <a:blip r:embed="rId11">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41566" t="60596" r="38528" b="25205"/>
          <a:stretch/>
        </p:blipFill>
        <p:spPr bwMode="auto">
          <a:xfrm>
            <a:off x="4572000" y="4648200"/>
            <a:ext cx="878840" cy="30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162800" y="3389293"/>
            <a:ext cx="1447800" cy="954107"/>
          </a:xfrm>
          <a:prstGeom prst="rect">
            <a:avLst/>
          </a:prstGeom>
          <a:noFill/>
        </p:spPr>
        <p:txBody>
          <a:bodyPr wrap="square" rtlCol="1">
            <a:spAutoFit/>
          </a:bodyPr>
          <a:lstStyle/>
          <a:p>
            <a:r>
              <a:rPr lang="en-US" sz="1400" dirty="0" smtClean="0"/>
              <a:t>(2 stimulus)</a:t>
            </a:r>
          </a:p>
          <a:p>
            <a:endParaRPr lang="en-US" sz="1400" dirty="0" smtClean="0"/>
          </a:p>
          <a:p>
            <a:endParaRPr lang="en-US" sz="1400" dirty="0"/>
          </a:p>
          <a:p>
            <a:endParaRPr lang="en-US" sz="1400" dirty="0" smtClean="0"/>
          </a:p>
        </p:txBody>
      </p:sp>
      <p:sp>
        <p:nvSpPr>
          <p:cNvPr id="6" name="TextBox 5"/>
          <p:cNvSpPr txBox="1"/>
          <p:nvPr/>
        </p:nvSpPr>
        <p:spPr>
          <a:xfrm>
            <a:off x="6248400" y="4343400"/>
            <a:ext cx="1752600" cy="861774"/>
          </a:xfrm>
          <a:prstGeom prst="rect">
            <a:avLst/>
          </a:prstGeom>
          <a:noFill/>
        </p:spPr>
        <p:txBody>
          <a:bodyPr wrap="square" rtlCol="1">
            <a:spAutoFit/>
          </a:bodyPr>
          <a:lstStyle/>
          <a:p>
            <a:r>
              <a:rPr lang="en-US" sz="1400" dirty="0"/>
              <a:t>(6 stimulus</a:t>
            </a:r>
            <a:r>
              <a:rPr lang="en-US" sz="1400" dirty="0" smtClean="0"/>
              <a:t>)</a:t>
            </a:r>
          </a:p>
          <a:p>
            <a:endParaRPr lang="en-US" sz="700" dirty="0"/>
          </a:p>
          <a:p>
            <a:r>
              <a:rPr lang="en-US" sz="1400" dirty="0"/>
              <a:t>(1 stimulus)</a:t>
            </a:r>
            <a:endParaRPr lang="he-IL" sz="1400" dirty="0"/>
          </a:p>
          <a:p>
            <a:endParaRPr lang="he-IL" sz="1400" dirty="0"/>
          </a:p>
        </p:txBody>
      </p:sp>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3075"/>
                                        </p:tgtEl>
                                        <p:attrNameLst>
                                          <p:attrName>style.visibility</p:attrName>
                                        </p:attrNameLst>
                                      </p:cBhvr>
                                      <p:to>
                                        <p:strVal val="visible"/>
                                      </p:to>
                                    </p:set>
                                    <p:animEffect transition="in" filter="fade">
                                      <p:cBhvr>
                                        <p:cTn id="30" dur="500"/>
                                        <p:tgtEl>
                                          <p:spTgt spid="30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fade">
                                      <p:cBhvr>
                                        <p:cTn id="59" dur="500"/>
                                        <p:tgtEl>
                                          <p:spTgt spid="1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20" name="Title 1"/>
          <p:cNvSpPr txBox="1">
            <a:spLocks/>
          </p:cNvSpPr>
          <p:nvPr/>
        </p:nvSpPr>
        <p:spPr>
          <a:xfrm>
            <a:off x="609600" y="427038"/>
            <a:ext cx="8229600" cy="1143000"/>
          </a:xfrm>
          <a:prstGeom prst="rect">
            <a:avLst/>
          </a:prstGeom>
        </p:spPr>
        <p:txBody>
          <a:bodyPr vert="horz" lIns="91440" tIns="45720" rIns="91440" bIns="45720" rtlCol="1"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Overview project process</a:t>
            </a:r>
            <a:br>
              <a:rPr lang="en-US" dirty="0" smtClean="0">
                <a:solidFill>
                  <a:srgbClr val="002060"/>
                </a:solidFill>
              </a:rPr>
            </a:br>
            <a:r>
              <a:rPr lang="en-US" sz="2700" dirty="0">
                <a:solidFill>
                  <a:srgbClr val="002060"/>
                </a:solidFill>
              </a:rPr>
              <a:t>System </a:t>
            </a:r>
            <a:r>
              <a:rPr lang="en-US" sz="2700" dirty="0" smtClean="0">
                <a:solidFill>
                  <a:srgbClr val="002060"/>
                </a:solidFill>
              </a:rPr>
              <a:t>Diagram</a:t>
            </a:r>
            <a:endParaRPr lang="he-IL" sz="2700" dirty="0">
              <a:solidFill>
                <a:srgbClr val="002060"/>
              </a:solidFill>
            </a:endParaRPr>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713" y="3200400"/>
            <a:ext cx="7673087" cy="365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0"/>
            <a:ext cx="8229600" cy="1143000"/>
          </a:xfrm>
        </p:spPr>
        <p:txBody>
          <a:bodyPr/>
          <a:lstStyle/>
          <a:p>
            <a:r>
              <a:rPr lang="en-US" dirty="0"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990600"/>
            <a:ext cx="8458200" cy="4648200"/>
          </a:xfrm>
        </p:spPr>
        <p:txBody>
          <a:bodyPr>
            <a:normAutofit/>
          </a:bodyPr>
          <a:lstStyle/>
          <a:p>
            <a:pPr marL="0" indent="0" algn="just">
              <a:buNone/>
            </a:pPr>
            <a:r>
              <a:rPr lang="en-US" sz="2000" dirty="0" smtClean="0">
                <a:solidFill>
                  <a:srgbClr val="002060"/>
                </a:solidFill>
              </a:rPr>
              <a:t>The preprocessing was performed by Gilad and Ronen in the previous project and included these steps for each trial:</a:t>
            </a:r>
          </a:p>
          <a:p>
            <a:pPr algn="just"/>
            <a:r>
              <a:rPr lang="en-US" sz="2000" dirty="0" smtClean="0">
                <a:solidFill>
                  <a:srgbClr val="002060"/>
                </a:solidFill>
              </a:rPr>
              <a:t>BP </a:t>
            </a:r>
            <a:r>
              <a:rPr lang="en-US" sz="2000" dirty="0" smtClean="0">
                <a:solidFill>
                  <a:srgbClr val="002060"/>
                </a:solidFill>
              </a:rPr>
              <a:t>filter.</a:t>
            </a:r>
          </a:p>
          <a:p>
            <a:pPr algn="just"/>
            <a:r>
              <a:rPr lang="en-US" sz="2000" dirty="0" smtClean="0">
                <a:solidFill>
                  <a:srgbClr val="002060"/>
                </a:solidFill>
              </a:rPr>
              <a:t>Cutting the signal in time so the length will be </a:t>
            </a:r>
            <a:r>
              <a:rPr lang="en-US" sz="2000" dirty="0" smtClean="0">
                <a:solidFill>
                  <a:srgbClr val="002060"/>
                </a:solidFill>
              </a:rPr>
              <a:t>500 msec</a:t>
            </a:r>
            <a:r>
              <a:rPr lang="en-US" sz="2000" dirty="0" smtClean="0">
                <a:solidFill>
                  <a:srgbClr val="002060"/>
                </a:solidFill>
              </a:rPr>
              <a:t>. </a:t>
            </a:r>
            <a:endParaRPr lang="en-US" sz="2000" dirty="0">
              <a:solidFill>
                <a:srgbClr val="002060"/>
              </a:solidFill>
            </a:endParaRPr>
          </a:p>
          <a:p>
            <a:pPr algn="just"/>
            <a:r>
              <a:rPr lang="en-US" sz="2000" dirty="0">
                <a:solidFill>
                  <a:srgbClr val="002060"/>
                </a:solidFill>
              </a:rPr>
              <a:t>Down sampling from 5kHz to 1kHz.</a:t>
            </a:r>
          </a:p>
          <a:p>
            <a:pPr algn="just"/>
            <a:r>
              <a:rPr lang="en-US" sz="2000" dirty="0" smtClean="0">
                <a:solidFill>
                  <a:srgbClr val="002060"/>
                </a:solidFill>
              </a:rPr>
              <a:t>Disqualify trials (short-time windows) and electrodes.</a:t>
            </a:r>
          </a:p>
          <a:p>
            <a:pPr marL="0" indent="0" algn="just">
              <a:buNone/>
            </a:pPr>
            <a:r>
              <a:rPr lang="en-US" sz="2000" dirty="0" smtClean="0">
                <a:solidFill>
                  <a:srgbClr val="002060"/>
                </a:solidFill>
              </a:rPr>
              <a:t> </a:t>
            </a:r>
          </a:p>
          <a:p>
            <a:pPr marL="0" indent="0" algn="just">
              <a:buNone/>
            </a:pPr>
            <a:r>
              <a:rPr lang="en-US" sz="2000" dirty="0" smtClean="0">
                <a:solidFill>
                  <a:srgbClr val="002060"/>
                </a:solidFill>
              </a:rPr>
              <a:t>At </a:t>
            </a:r>
            <a:r>
              <a:rPr lang="en-US" sz="2000" dirty="0">
                <a:solidFill>
                  <a:srgbClr val="002060"/>
                </a:solidFill>
              </a:rPr>
              <a:t>the end of the cleaning process we remained with 32 electrodes.</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1828800"/>
            <a:ext cx="3002626"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descr="תוצאת תמונה עבור ‪10-20 electrode placement‬‏">
            <a:extLst>
              <a:ext uri="{FF2B5EF4-FFF2-40B4-BE49-F238E27FC236}">
                <a16:creationId xmlns:lc="http://schemas.openxmlformats.org/drawingml/2006/lockedCanvas" xmlns:o="urn:schemas-microsoft-com:office:office" xmlns:v="urn:schemas-microsoft-com:vml" xmlns:w10="urn:schemas-microsoft-com:office:word" xmlns:w="http://schemas.openxmlformats.org/wordprocessingml/2006/main" xmlns:xdr="http://schemas.openxmlformats.org/drawingml/2006/spreadsheetDrawing" xmlns:a16="http://schemas.microsoft.com/office/drawing/2014/main" xmlns=""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id="{7DD7956A-D087-42E6-9CC5-EF57BA2565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49773" y="4115956"/>
            <a:ext cx="2713355" cy="2171382"/>
          </a:xfrm>
          <a:prstGeom prst="rect">
            <a:avLst/>
          </a:prstGeom>
          <a:noFill/>
          <a:extLst/>
        </p:spPr>
      </p:pic>
      <p:grpSp>
        <p:nvGrpSpPr>
          <p:cNvPr id="8" name="קבוצה 7"/>
          <p:cNvGrpSpPr/>
          <p:nvPr/>
        </p:nvGrpSpPr>
        <p:grpSpPr>
          <a:xfrm>
            <a:off x="3581400" y="4601448"/>
            <a:ext cx="1444079" cy="1265952"/>
            <a:chOff x="0" y="0"/>
            <a:chExt cx="2827216" cy="2271346"/>
          </a:xfrm>
        </p:grpSpPr>
        <p:sp>
          <p:nvSpPr>
            <p:cNvPr id="9" name="אליפסה 8"/>
            <p:cNvSpPr/>
            <p:nvPr/>
          </p:nvSpPr>
          <p:spPr>
            <a:xfrm>
              <a:off x="1997613" y="61194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0" name="אליפסה 9"/>
            <p:cNvSpPr/>
            <p:nvPr/>
          </p:nvSpPr>
          <p:spPr>
            <a:xfrm>
              <a:off x="1997613" y="970671"/>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1" name="אליפסה 10"/>
            <p:cNvSpPr/>
            <p:nvPr/>
          </p:nvSpPr>
          <p:spPr>
            <a:xfrm>
              <a:off x="2328204" y="1322363"/>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2" name="אליפסה 11"/>
            <p:cNvSpPr/>
            <p:nvPr/>
          </p:nvSpPr>
          <p:spPr>
            <a:xfrm>
              <a:off x="1997613" y="128016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3" name="אליפסה 12"/>
            <p:cNvSpPr/>
            <p:nvPr/>
          </p:nvSpPr>
          <p:spPr>
            <a:xfrm>
              <a:off x="1624819" y="128016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4" name="אליפסה 13"/>
            <p:cNvSpPr/>
            <p:nvPr/>
          </p:nvSpPr>
          <p:spPr>
            <a:xfrm>
              <a:off x="1878037" y="161778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5" name="אליפסה 14"/>
            <p:cNvSpPr/>
            <p:nvPr/>
          </p:nvSpPr>
          <p:spPr>
            <a:xfrm>
              <a:off x="1793631" y="1927274"/>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6" name="אליפסה 15"/>
            <p:cNvSpPr/>
            <p:nvPr/>
          </p:nvSpPr>
          <p:spPr>
            <a:xfrm>
              <a:off x="2166425" y="19976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7" name="אליפסה 16"/>
            <p:cNvSpPr/>
            <p:nvPr/>
          </p:nvSpPr>
          <p:spPr>
            <a:xfrm>
              <a:off x="1871004" y="27432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8" name="אליפסה 17"/>
            <p:cNvSpPr/>
            <p:nvPr/>
          </p:nvSpPr>
          <p:spPr>
            <a:xfrm>
              <a:off x="1259059" y="30245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9" name="אליפסה 18"/>
            <p:cNvSpPr/>
            <p:nvPr/>
          </p:nvSpPr>
          <p:spPr>
            <a:xfrm>
              <a:off x="1624819" y="6260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0" name="אליפסה 19"/>
            <p:cNvSpPr/>
            <p:nvPr/>
          </p:nvSpPr>
          <p:spPr>
            <a:xfrm>
              <a:off x="2497016" y="20398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1" name="אליפסה 20"/>
            <p:cNvSpPr/>
            <p:nvPr/>
          </p:nvSpPr>
          <p:spPr>
            <a:xfrm>
              <a:off x="2173459" y="26025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2" name="אליפסה 21"/>
            <p:cNvSpPr/>
            <p:nvPr/>
          </p:nvSpPr>
          <p:spPr>
            <a:xfrm>
              <a:off x="1793631" y="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3" name="אליפסה 22"/>
            <p:cNvSpPr/>
            <p:nvPr/>
          </p:nvSpPr>
          <p:spPr>
            <a:xfrm>
              <a:off x="696351" y="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4" name="אליפסה 23"/>
            <p:cNvSpPr/>
            <p:nvPr/>
          </p:nvSpPr>
          <p:spPr>
            <a:xfrm>
              <a:off x="21102" y="20398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5" name="אליפסה 24"/>
            <p:cNvSpPr/>
            <p:nvPr/>
          </p:nvSpPr>
          <p:spPr>
            <a:xfrm>
              <a:off x="949570" y="30245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6" name="אליפסה 25"/>
            <p:cNvSpPr/>
            <p:nvPr/>
          </p:nvSpPr>
          <p:spPr>
            <a:xfrm>
              <a:off x="640080" y="28838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7" name="אליפסה 26"/>
            <p:cNvSpPr/>
            <p:nvPr/>
          </p:nvSpPr>
          <p:spPr>
            <a:xfrm>
              <a:off x="1568548" y="30245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8" name="אליפסה 27"/>
            <p:cNvSpPr/>
            <p:nvPr/>
          </p:nvSpPr>
          <p:spPr>
            <a:xfrm>
              <a:off x="527539" y="6260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9" name="אליפסה 28"/>
            <p:cNvSpPr/>
            <p:nvPr/>
          </p:nvSpPr>
          <p:spPr>
            <a:xfrm>
              <a:off x="499404" y="970671"/>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0" name="אליפסה 29"/>
            <p:cNvSpPr/>
            <p:nvPr/>
          </p:nvSpPr>
          <p:spPr>
            <a:xfrm>
              <a:off x="872197" y="956603"/>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1" name="אליפסה 30"/>
            <p:cNvSpPr/>
            <p:nvPr/>
          </p:nvSpPr>
          <p:spPr>
            <a:xfrm>
              <a:off x="0" y="170922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2" name="אליפסה 31"/>
            <p:cNvSpPr/>
            <p:nvPr/>
          </p:nvSpPr>
          <p:spPr>
            <a:xfrm>
              <a:off x="886265" y="6260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3" name="אליפסה 32"/>
            <p:cNvSpPr/>
            <p:nvPr/>
          </p:nvSpPr>
          <p:spPr>
            <a:xfrm>
              <a:off x="879231" y="1273126"/>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4" name="אליפסה 33"/>
            <p:cNvSpPr/>
            <p:nvPr/>
          </p:nvSpPr>
          <p:spPr>
            <a:xfrm>
              <a:off x="527539" y="129422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5" name="אליפסה 34"/>
            <p:cNvSpPr/>
            <p:nvPr/>
          </p:nvSpPr>
          <p:spPr>
            <a:xfrm>
              <a:off x="154745" y="130829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6" name="אליפסה 35"/>
            <p:cNvSpPr/>
            <p:nvPr/>
          </p:nvSpPr>
          <p:spPr>
            <a:xfrm>
              <a:off x="316524" y="165998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7" name="אליפסה 36"/>
            <p:cNvSpPr/>
            <p:nvPr/>
          </p:nvSpPr>
          <p:spPr>
            <a:xfrm>
              <a:off x="2187527" y="165998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8" name="אליפסה 37"/>
            <p:cNvSpPr/>
            <p:nvPr/>
          </p:nvSpPr>
          <p:spPr>
            <a:xfrm>
              <a:off x="710419" y="1927274"/>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9" name="אליפסה 38"/>
            <p:cNvSpPr/>
            <p:nvPr/>
          </p:nvSpPr>
          <p:spPr>
            <a:xfrm>
              <a:off x="351693" y="2004646"/>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sp>
        <p:nvSpPr>
          <p:cNvPr id="4" name="TextBox 3"/>
          <p:cNvSpPr txBox="1"/>
          <p:nvPr/>
        </p:nvSpPr>
        <p:spPr>
          <a:xfrm>
            <a:off x="6934200" y="4419600"/>
            <a:ext cx="990600" cy="276999"/>
          </a:xfrm>
          <a:prstGeom prst="rect">
            <a:avLst/>
          </a:prstGeom>
          <a:solidFill>
            <a:schemeClr val="bg1"/>
          </a:solidFill>
          <a:ln>
            <a:solidFill>
              <a:srgbClr val="FFFF00"/>
            </a:solidFill>
          </a:ln>
        </p:spPr>
        <p:txBody>
          <a:bodyPr wrap="square" rtlCol="1">
            <a:spAutoFit/>
          </a:bodyPr>
          <a:lstStyle/>
          <a:p>
            <a:r>
              <a:rPr lang="en-US" sz="1200" dirty="0" smtClean="0"/>
              <a:t>Electrode 48</a:t>
            </a:r>
            <a:endParaRPr lang="he-IL" sz="1200" dirty="0"/>
          </a:p>
        </p:txBody>
      </p:sp>
      <p:sp>
        <p:nvSpPr>
          <p:cNvPr id="42" name="אליפסה 41"/>
          <p:cNvSpPr/>
          <p:nvPr/>
        </p:nvSpPr>
        <p:spPr>
          <a:xfrm>
            <a:off x="4232699" y="5503133"/>
            <a:ext cx="147501" cy="125288"/>
          </a:xfrm>
          <a:prstGeom prst="ellipse">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0" name="מחבר חץ ישר 39"/>
          <p:cNvCxnSpPr>
            <a:stCxn id="4" idx="1"/>
          </p:cNvCxnSpPr>
          <p:nvPr/>
        </p:nvCxnSpPr>
        <p:spPr>
          <a:xfrm flipH="1">
            <a:off x="4382580" y="4558100"/>
            <a:ext cx="2551620" cy="99599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10"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animBg="1"/>
    </p:bld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52336</TotalTime>
  <Words>1943</Words>
  <Application>Microsoft Office PowerPoint</Application>
  <PresentationFormat>‫הצגה על המסך (4:3)</PresentationFormat>
  <Paragraphs>345</Paragraphs>
  <Slides>34</Slides>
  <Notes>34</Notes>
  <HiddenSlides>0</HiddenSlides>
  <MMClips>0</MMClips>
  <ScaleCrop>false</ScaleCrop>
  <HeadingPairs>
    <vt:vector size="4" baseType="variant">
      <vt:variant>
        <vt:lpstr>ערכת נושא</vt:lpstr>
      </vt:variant>
      <vt:variant>
        <vt:i4>1</vt:i4>
      </vt:variant>
      <vt:variant>
        <vt:lpstr>כותרות שקופיות</vt:lpstr>
      </vt:variant>
      <vt:variant>
        <vt:i4>34</vt:i4>
      </vt:variant>
    </vt:vector>
  </HeadingPairs>
  <TitlesOfParts>
    <vt:vector size="35" baseType="lpstr">
      <vt:lpstr>Office Theme</vt:lpstr>
      <vt:lpstr>Midterm Presentation  Estimating Brain Activation Patterns from EEG Data</vt:lpstr>
      <vt:lpstr>Outline</vt:lpstr>
      <vt:lpstr>Medical Background</vt:lpstr>
      <vt:lpstr>מצגת של PowerPoint</vt:lpstr>
      <vt:lpstr>Sub - Goals</vt:lpstr>
      <vt:lpstr>Overview project process System Diagram</vt:lpstr>
      <vt:lpstr>Our Raw Data</vt:lpstr>
      <vt:lpstr>מצגת של PowerPoint</vt:lpstr>
      <vt:lpstr>Preprocessing</vt:lpstr>
      <vt:lpstr>Overview project process System Diagram</vt:lpstr>
      <vt:lpstr>Statistical Features Extraction</vt:lpstr>
      <vt:lpstr>Overview project process System Diagram</vt:lpstr>
      <vt:lpstr>Dimensionality reduction algorithms</vt:lpstr>
      <vt:lpstr>Riemannian Geometry</vt:lpstr>
      <vt:lpstr>מצגת של PowerPoint</vt:lpstr>
      <vt:lpstr>מצגת של PowerPoint</vt:lpstr>
      <vt:lpstr>Schild’s Ladder (Parallel Transport)</vt:lpstr>
      <vt:lpstr>מצגת של PowerPoint</vt:lpstr>
      <vt:lpstr>מצגת של PowerPoint</vt:lpstr>
      <vt:lpstr>מצגת של PowerPoint</vt:lpstr>
      <vt:lpstr>מצגת של PowerPoint</vt:lpstr>
      <vt:lpstr>Overview project process System Diagram</vt:lpstr>
      <vt:lpstr>SVM Support Vector Machines</vt:lpstr>
      <vt:lpstr>Overview project process System Diagram</vt:lpstr>
      <vt:lpstr>Results Confusion Matrix</vt:lpstr>
      <vt:lpstr>A series of tests performed on subjects C01, C02 stimulus 1, 3, 14</vt:lpstr>
      <vt:lpstr>A series of tests performed on subjects C01,C02,C03,S01,S02,S03 stimulus 1, 2, 3, 11, 14</vt:lpstr>
      <vt:lpstr>A series of tests performed on subjects C01,C02,C03,S01,S02,S03 stimulus 1, 2, 3, 11, 14</vt:lpstr>
      <vt:lpstr>A series of tests performed on subjects C01,C02,C03,S01,S02,S03 stimulus 1, 2, 3, 11, 14</vt:lpstr>
      <vt:lpstr>A series of tests performed on subjects C01,C02,C03,S01,S02,S03 stimulus 1, 2, 3, 11, 14</vt:lpstr>
      <vt:lpstr>Conclusion</vt:lpstr>
      <vt:lpstr>Future Work</vt:lpstr>
      <vt:lpstr>References</vt:lpstr>
      <vt:lpstr>מצגת של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799</cp:revision>
  <cp:lastPrinted>2017-12-19T11:18:19Z</cp:lastPrinted>
  <dcterms:created xsi:type="dcterms:W3CDTF">2012-05-28T18:42:10Z</dcterms:created>
  <dcterms:modified xsi:type="dcterms:W3CDTF">2017-12-20T09:16:42Z</dcterms:modified>
</cp:coreProperties>
</file>